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  <p:sldMasterId id="2147483674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84" r:id="rId5"/>
    <p:sldId id="280" r:id="rId6"/>
    <p:sldId id="285" r:id="rId7"/>
    <p:sldId id="286" r:id="rId8"/>
    <p:sldId id="287" r:id="rId9"/>
    <p:sldId id="278" r:id="rId10"/>
    <p:sldId id="288" r:id="rId11"/>
    <p:sldId id="289" r:id="rId12"/>
    <p:sldId id="290" r:id="rId13"/>
    <p:sldId id="277" r:id="rId14"/>
    <p:sldId id="276" r:id="rId15"/>
    <p:sldId id="291" r:id="rId16"/>
    <p:sldId id="292" r:id="rId17"/>
    <p:sldId id="282" r:id="rId18"/>
    <p:sldId id="293" r:id="rId19"/>
    <p:sldId id="294" r:id="rId20"/>
    <p:sldId id="262" r:id="rId21"/>
    <p:sldId id="261" r:id="rId22"/>
    <p:sldId id="275" r:id="rId23"/>
    <p:sldId id="264" r:id="rId24"/>
    <p:sldId id="267" r:id="rId25"/>
    <p:sldId id="265" r:id="rId26"/>
  </p:sldIdLst>
  <p:sldSz cx="11239500" cy="84201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207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3164" autoAdjust="0"/>
  </p:normalViewPr>
  <p:slideViewPr>
    <p:cSldViewPr showGuides="1">
      <p:cViewPr>
        <p:scale>
          <a:sx n="119" d="100"/>
          <a:sy n="119" d="100"/>
        </p:scale>
        <p:origin x="-2376" y="-72"/>
      </p:cViewPr>
      <p:guideLst>
        <p:guide orient="horz" pos="4522"/>
        <p:guide pos="38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FE908943-314A-4672-B7AE-DCAB73504D99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3918308E-F065-4AA3-A156-F62DCE5F26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7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723880" y="4925699"/>
            <a:ext cx="5790696" cy="466626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der Notizen mittels Klicken bearbeiten</a:t>
            </a:r>
          </a:p>
        </p:txBody>
      </p:sp>
      <p:sp>
        <p:nvSpPr>
          <p:cNvPr id="16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141295" cy="51816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&lt;Kopfzeile&gt;</a:t>
            </a:r>
          </a:p>
        </p:txBody>
      </p:sp>
      <p:sp>
        <p:nvSpPr>
          <p:cNvPr id="164" name="PlaceHolder 3"/>
          <p:cNvSpPr>
            <a:spLocks noGrp="1"/>
          </p:cNvSpPr>
          <p:nvPr>
            <p:ph type="dt"/>
          </p:nvPr>
        </p:nvSpPr>
        <p:spPr>
          <a:xfrm>
            <a:off x="4097162" y="0"/>
            <a:ext cx="3141295" cy="518164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&lt;Datum/Uhrzeit&gt;</a:t>
            </a:r>
          </a:p>
        </p:txBody>
      </p:sp>
      <p:sp>
        <p:nvSpPr>
          <p:cNvPr id="165" name="PlaceHolder 4"/>
          <p:cNvSpPr>
            <a:spLocks noGrp="1"/>
          </p:cNvSpPr>
          <p:nvPr>
            <p:ph type="ftr"/>
          </p:nvPr>
        </p:nvSpPr>
        <p:spPr>
          <a:xfrm>
            <a:off x="0" y="9851748"/>
            <a:ext cx="3141295" cy="51816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&lt;Fußzeile&gt;</a:t>
            </a:r>
          </a:p>
        </p:txBody>
      </p:sp>
      <p:sp>
        <p:nvSpPr>
          <p:cNvPr id="166" name="PlaceHolder 5"/>
          <p:cNvSpPr>
            <a:spLocks noGrp="1"/>
          </p:cNvSpPr>
          <p:nvPr>
            <p:ph type="sldNum"/>
          </p:nvPr>
        </p:nvSpPr>
        <p:spPr>
          <a:xfrm>
            <a:off x="4097162" y="9851748"/>
            <a:ext cx="3141295" cy="518164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F54810E-5E70-4EB9-B0C5-D7C387A09AD4}" type="slidenum"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791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body"/>
          </p:nvPr>
        </p:nvSpPr>
        <p:spPr>
          <a:xfrm>
            <a:off x="650458" y="4572692"/>
            <a:ext cx="5207456" cy="4332116"/>
          </a:xfrm>
          <a:prstGeom prst="rect">
            <a:avLst/>
          </a:prstGeom>
        </p:spPr>
        <p:txBody>
          <a:bodyPr lIns="85095" tIns="42721" rIns="85095" bIns="42721"/>
          <a:lstStyle/>
          <a:p>
            <a:endParaRPr lang="de-DE" sz="19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3686618" y="9145733"/>
            <a:ext cx="2820375" cy="480454"/>
          </a:xfrm>
          <a:prstGeom prst="rect">
            <a:avLst/>
          </a:prstGeom>
          <a:noFill/>
          <a:ln>
            <a:noFill/>
          </a:ln>
        </p:spPr>
        <p:txBody>
          <a:bodyPr lIns="85095" tIns="42721" rIns="85095" bIns="42721" anchor="b"/>
          <a:lstStyle/>
          <a:p>
            <a:pPr algn="r">
              <a:lnSpc>
                <a:spcPct val="100000"/>
              </a:lnSpc>
            </a:pPr>
            <a:fld id="{E4E59E8D-0D87-40FA-8168-49D09BAC37A7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de-DE" sz="1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10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spc="-1" dirty="0" smtClean="0">
                <a:uFill>
                  <a:solidFill>
                    <a:srgbClr val="FFFFFF"/>
                  </a:solidFill>
                </a:uFill>
              </a:rPr>
              <a:t>Pre-filled tracing template, Excel sheet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10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11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becomes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detailed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11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8875" cy="3722687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Cake producer</a:t>
            </a:r>
          </a:p>
          <a:p>
            <a:r>
              <a:rPr lang="en-US" dirty="0" smtClean="0"/>
              <a:t>Scenario: Cases, people have become ill, public health authorities interviewed patients and found out that all had eaten a strawberry cake</a:t>
            </a:r>
          </a:p>
          <a:p>
            <a:r>
              <a:rPr lang="en-US" dirty="0" smtClean="0"/>
              <a:t>Food safety officer visits producer, takes samples, interviews producer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6798-33EF-44C0-A990-D9D9A6E1C2AF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8761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8875" cy="3722687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can</a:t>
            </a:r>
            <a:r>
              <a:rPr lang="en-US" baseline="0" dirty="0" smtClean="0"/>
              <a:t> we expect that every company has data for tracing?</a:t>
            </a:r>
            <a:endParaRPr lang="en-US" dirty="0" smtClean="0"/>
          </a:p>
          <a:p>
            <a:r>
              <a:rPr lang="en-US" dirty="0" smtClean="0"/>
              <a:t>Regulation</a:t>
            </a:r>
          </a:p>
          <a:p>
            <a:r>
              <a:rPr lang="en-US" dirty="0" smtClean="0"/>
              <a:t>Information of producer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Where are the products / ingredients from? (2)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Where were the products sent to (3)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6798-33EF-44C0-A990-D9D9A6E1C2AF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5802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14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becomes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detailed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14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15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spc="-1" dirty="0" smtClean="0">
                <a:uFill>
                  <a:solidFill>
                    <a:srgbClr val="FFFFFF"/>
                  </a:solidFill>
                </a:uFill>
              </a:rPr>
              <a:t>Completed tracing template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15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16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Gap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has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been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closed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full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circle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endParaRPr>
          </a:p>
          <a:p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becomes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detailed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16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17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Tracing View</a:t>
            </a:r>
          </a:p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Stations = circles, deliveries = arrows,</a:t>
            </a:r>
          </a:p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Red = outbreak (legend!)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17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18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Gap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has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been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closed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full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circle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endParaRPr>
          </a:p>
          <a:p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becomes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detailed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18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B45EFF61-3710-4F87-A38F-7D9C909D108E}" type="slidenum">
              <a:rPr lang="de-DE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AA5EBB23-C288-490B-9F98-D1C5D89C4424}" type="slidenum">
              <a:rPr lang="de-DE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196"/>
          </a:xfrm>
          <a:prstGeom prst="rect">
            <a:avLst/>
          </a:prstGeom>
        </p:spPr>
        <p:txBody>
          <a:bodyPr lIns="92042" tIns="46195" rIns="92042" bIns="46195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several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people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involved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different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ways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spelling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mistakes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-&gt; 2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stations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although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same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7C5EAFEA-677E-48F1-A95A-1BD3CD67141A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196"/>
          </a:xfrm>
          <a:prstGeom prst="rect">
            <a:avLst/>
          </a:prstGeom>
        </p:spPr>
        <p:txBody>
          <a:bodyPr lIns="92042" tIns="46195" rIns="92042" bIns="46195"/>
          <a:lstStyle/>
          <a:p>
            <a:endParaRPr lang="de-DE" sz="19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5F4783B5-3F5A-4C69-ADEA-E01BF8B8B461}" type="slidenum">
              <a:rPr lang="de-DE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6C3FCE55-F3AE-4F92-9DE1-140C0750BFAB}" type="slidenum">
              <a:rPr lang="de-DE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042" tIns="46195" rIns="92042" bIns="46195" anchor="b"/>
          <a:lstStyle/>
          <a:p>
            <a:pPr algn="r">
              <a:lnSpc>
                <a:spcPct val="100000"/>
              </a:lnSpc>
            </a:pPr>
            <a:fld id="{556B8DAC-540B-4C51-9410-2282C198F81C}" type="slidenum">
              <a:rPr lang="de-DE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196"/>
          </a:xfrm>
          <a:prstGeom prst="rect">
            <a:avLst/>
          </a:prstGeom>
        </p:spPr>
        <p:txBody>
          <a:bodyPr lIns="92042" tIns="46195" rIns="92042" bIns="46195"/>
          <a:lstStyle/>
          <a:p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21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b="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Talked</a:t>
            </a:r>
            <a:r>
              <a:rPr lang="de-DE" sz="19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about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optimal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reality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FCL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template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one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additional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are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many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already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out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-&gt;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fill</a:t>
            </a:r>
            <a:r>
              <a:rPr lang="de-DE" sz="1900" b="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ONE </a:t>
            </a:r>
            <a:r>
              <a:rPr lang="de-DE" sz="1900" b="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database</a:t>
            </a:r>
            <a:endParaRPr lang="de-DE" sz="1900" b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Fax: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FCL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training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scenario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inspired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EHEC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2011: Food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menus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needed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-&gt;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snack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/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diners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without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digital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inventory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management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/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enterprise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resource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management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handwritten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menu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lists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fax =&gt;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than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50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colleagues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involved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most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digitised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analog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(-&gt; Excel);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better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digitally</a:t>
            </a:r>
            <a:endParaRPr lang="de-DE" sz="1900" spc="-1" baseline="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Excel </a:t>
            </a:r>
            <a:r>
              <a:rPr lang="de-DE" sz="1900" b="1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template</a:t>
            </a:r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XML: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RASFF,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publicly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available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confidential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often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PDF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various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types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Word / Excel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structures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21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EFD2AB92-C650-48D9-BF7E-E469B6950829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22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pPr marL="208397" indent="-208397">
              <a:lnSpc>
                <a:spcPct val="80000"/>
              </a:lnSpc>
            </a:pPr>
            <a:r>
              <a:rPr lang="de-DE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COS</a:t>
            </a:r>
            <a:r>
              <a:rPr lang="de-DE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</a:t>
            </a:r>
            <a:r>
              <a:rPr lang="de-DE" sz="19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Commodity</a:t>
            </a:r>
            <a:r>
              <a:rPr lang="de-DE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Online Services / Stufenlose Rückverfolgung von Warenströmen): 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Dieses System stellt die zu verfolgenden Warenströme anhand von Wareneingängen und Ausgängen dar.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397" indent="-208397">
              <a:lnSpc>
                <a:spcPct val="80000"/>
              </a:lnSpc>
            </a:pPr>
            <a:r>
              <a:rPr lang="de-DE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XSD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XSD (XML Schema Definition), a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recommendation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World Wide Web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Consortium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(W3C),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specifies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formally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describe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elements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an Extensible Markup Language (XML)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used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programmers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verify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each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piece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item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content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a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document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check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adheres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description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element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placed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in.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397" indent="-208397">
              <a:lnSpc>
                <a:spcPct val="80000"/>
              </a:lnSpc>
            </a:pP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XSD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Bus </a:t>
            </a:r>
            <a:r>
              <a:rPr lang="de-D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stop</a:t>
            </a:r>
            <a:r>
              <a:rPr lang="de-D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warenmeldung-1.0.xsd, </a:t>
            </a: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warenrueckverfolgung-1.0.xsd</a:t>
            </a:r>
          </a:p>
          <a:p>
            <a:pPr marL="208397" indent="-208397">
              <a:lnSpc>
                <a:spcPct val="80000"/>
              </a:lnSpc>
            </a:pP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Another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way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import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SQL </a:t>
            </a:r>
            <a:r>
              <a:rPr lang="de-DE" sz="1900" b="1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query</a:t>
            </a:r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via KNIME </a:t>
            </a:r>
            <a:r>
              <a:rPr lang="de-DE" sz="1900" b="1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framework</a:t>
            </a:r>
            <a:endParaRPr lang="de-DE" sz="19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35C322C-A9AA-497B-92B5-F343DD332781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22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88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theoretical</a:t>
            </a:r>
            <a:r>
              <a:rPr lang="de-DE" baseline="0" dirty="0" smtClean="0"/>
              <a:t>, informative </a:t>
            </a:r>
            <a:r>
              <a:rPr lang="de-DE" baseline="0" dirty="0" err="1" smtClean="0"/>
              <a:t>part</a:t>
            </a:r>
            <a:r>
              <a:rPr lang="de-DE" baseline="0" dirty="0" smtClean="0"/>
              <a:t>; </a:t>
            </a:r>
            <a:r>
              <a:rPr lang="de-DE" baseline="0" dirty="0" err="1" smtClean="0"/>
              <a:t>let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like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F54810E-5E70-4EB9-B0C5-D7C387A09AD4}" type="slidenum">
              <a:rPr lang="de-DE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783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During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foodborne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disease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outbreaks</a:t>
            </a:r>
            <a:endParaRPr lang="de-DE" sz="1900" spc="-1" baseline="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b="1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Optimal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FCL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19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5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pPr marL="77040" algn="l">
              <a:buClr>
                <a:srgbClr val="000000"/>
              </a:buClr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Start Forward Tracing Template</a:t>
            </a:r>
          </a:p>
          <a:p>
            <a:pPr marL="77040" algn="l">
              <a:buClr>
                <a:srgbClr val="000000"/>
              </a:buClr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Example: Summer</a:t>
            </a:r>
            <a:r>
              <a:rPr lang="en-GB" sz="20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cake -&gt;&gt;&gt; 5 Patients</a:t>
            </a:r>
          </a:p>
          <a:p>
            <a:pPr algn="l"/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5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7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Tracing View</a:t>
            </a:r>
          </a:p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Stations = circles, deliveries = arrows,</a:t>
            </a:r>
          </a:p>
          <a:p>
            <a:r>
              <a:rPr lang="en-US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Red = outbreak (legend!)</a:t>
            </a: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7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8875" cy="3722687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detailed do we inspect the food chain?</a:t>
            </a:r>
          </a:p>
          <a:p>
            <a:r>
              <a:rPr lang="en-GB" dirty="0" smtClean="0"/>
              <a:t>Industrial cake producer</a:t>
            </a:r>
          </a:p>
          <a:p>
            <a:r>
              <a:rPr lang="en-GB" dirty="0" smtClean="0"/>
              <a:t>Product = cake (lemon cake, chocolate cake)</a:t>
            </a:r>
          </a:p>
          <a:p>
            <a:r>
              <a:rPr lang="en-GB" dirty="0" smtClean="0"/>
              <a:t>Lots = different batches of production</a:t>
            </a:r>
          </a:p>
          <a:p>
            <a:r>
              <a:rPr lang="en-GB" dirty="0" smtClean="0"/>
              <a:t>Delivery = Goods sent to shops (supermarkets)</a:t>
            </a:r>
          </a:p>
          <a:p>
            <a:r>
              <a:rPr lang="en-GB" dirty="0" smtClean="0"/>
              <a:t>-&gt; Necessary information</a:t>
            </a:r>
          </a:p>
          <a:p>
            <a:r>
              <a:rPr lang="en-GB" dirty="0" smtClean="0"/>
              <a:t>How do we get this information? (</a:t>
            </a:r>
            <a:r>
              <a:rPr lang="en-GB" dirty="0" err="1" smtClean="0"/>
              <a:t>pto</a:t>
            </a:r>
            <a:r>
              <a:rPr lang="en-GB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6798-33EF-44C0-A990-D9D9A6E1C2AF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756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0FB14452-27AE-4ED2-AA46-04F9F8396F1E}" type="slidenum">
              <a:rPr lang="de-DE" sz="11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9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679413" y="4714803"/>
            <a:ext cx="5438063" cy="446654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hypotheses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plan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next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</a:t>
            </a:r>
            <a:endParaRPr lang="de-DE" sz="19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iteration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round</a:t>
            </a:r>
            <a:r>
              <a:rPr lang="de-DE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becomes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900" spc="-1" baseline="0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detailed</a:t>
            </a:r>
            <a:r>
              <a:rPr lang="de-DE" sz="1900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de-DE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849664" y="9429605"/>
            <a:ext cx="2945847" cy="494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832" tIns="43416" rIns="86832" bIns="43416" anchor="b"/>
          <a:lstStyle/>
          <a:p>
            <a:pPr algn="r">
              <a:lnSpc>
                <a:spcPct val="100000"/>
              </a:lnSpc>
            </a:pPr>
            <a:fld id="{DFC56637-AEF1-4369-826B-1B3EBD5B0635}" type="slidenum">
              <a:rPr lang="de-DE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9</a:t>
            </a:fld>
            <a:endParaRPr lang="de-DE" sz="17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738520" y="3743280"/>
            <a:ext cx="7633440" cy="538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3"/>
          <p:cNvSpPr/>
          <p:nvPr userDrawn="1"/>
        </p:nvSpPr>
        <p:spPr>
          <a:xfrm>
            <a:off x="3017520" y="7874640"/>
            <a:ext cx="521352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Alexander Falenski, </a:t>
            </a:r>
            <a:r>
              <a:rPr lang="de-DE" sz="1400" b="1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19.03.2018</a:t>
            </a:r>
            <a:r>
              <a:rPr lang="de-DE" sz="1400" b="1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Workshop FoodChain-Lab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738520" y="3743280"/>
            <a:ext cx="7633440" cy="538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"/>
          <p:cNvSpPr/>
          <p:nvPr/>
        </p:nvSpPr>
        <p:spPr>
          <a:xfrm>
            <a:off x="609480" y="7854840"/>
            <a:ext cx="8815320" cy="360"/>
          </a:xfrm>
          <a:prstGeom prst="line">
            <a:avLst/>
          </a:prstGeom>
          <a:ln w="9360">
            <a:solidFill>
              <a:srgbClr val="034EA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16"/>
          <p:cNvPicPr/>
          <p:nvPr/>
        </p:nvPicPr>
        <p:blipFill>
          <a:blip r:embed="rId3"/>
          <a:srcRect b="31652"/>
          <a:stretch/>
        </p:blipFill>
        <p:spPr>
          <a:xfrm>
            <a:off x="9551880" y="7854840"/>
            <a:ext cx="1172520" cy="283320"/>
          </a:xfrm>
          <a:prstGeom prst="rect">
            <a:avLst/>
          </a:prstGeom>
          <a:ln>
            <a:noFill/>
          </a:ln>
        </p:spPr>
      </p:pic>
      <p:pic>
        <p:nvPicPr>
          <p:cNvPr id="46" name="Picture 2"/>
          <p:cNvPicPr/>
          <p:nvPr/>
        </p:nvPicPr>
        <p:blipFill>
          <a:blip r:embed="rId4"/>
          <a:srcRect b="23478"/>
          <a:stretch/>
        </p:blipFill>
        <p:spPr>
          <a:xfrm>
            <a:off x="614880" y="7717320"/>
            <a:ext cx="1172520" cy="437040"/>
          </a:xfrm>
          <a:prstGeom prst="rect">
            <a:avLst/>
          </a:prstGeom>
          <a:ln>
            <a:noFill/>
          </a:ln>
        </p:spPr>
      </p:pic>
      <p:pic>
        <p:nvPicPr>
          <p:cNvPr id="47" name="Shape 385"/>
          <p:cNvPicPr/>
          <p:nvPr/>
        </p:nvPicPr>
        <p:blipFill>
          <a:blip r:embed="rId5"/>
          <a:stretch/>
        </p:blipFill>
        <p:spPr>
          <a:xfrm>
            <a:off x="9256320" y="528840"/>
            <a:ext cx="1583640" cy="1582200"/>
          </a:xfrm>
          <a:prstGeom prst="rect">
            <a:avLst/>
          </a:prstGeom>
          <a:ln>
            <a:noFill/>
          </a:ln>
        </p:spPr>
      </p:pic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2738520" y="3743280"/>
            <a:ext cx="7633080" cy="5378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61960" y="1970280"/>
            <a:ext cx="10114920" cy="48830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7"/>
          <p:cNvPicPr/>
          <p:nvPr/>
        </p:nvPicPr>
        <p:blipFill>
          <a:blip r:embed="rId4"/>
          <a:stretch/>
        </p:blipFill>
        <p:spPr>
          <a:xfrm>
            <a:off x="6555960" y="33480"/>
            <a:ext cx="4665240" cy="234144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-17640" y="1440"/>
            <a:ext cx="1325160" cy="8418240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3"/>
          <p:cNvSpPr/>
          <p:nvPr/>
        </p:nvSpPr>
        <p:spPr>
          <a:xfrm rot="16200000">
            <a:off x="-3198240" y="3761280"/>
            <a:ext cx="7740360" cy="91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000" b="1" strike="noStrike" cap="all" spc="-1">
                <a:solidFill>
                  <a:srgbClr val="E6E7E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GERMAN Federal Institute 
for Risk Assessment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2738520" y="3743280"/>
            <a:ext cx="7633440" cy="5382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Thema des Vortrags</a:t>
            </a:r>
            <a:endParaRPr lang="de-DE" sz="3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2738880" y="4426200"/>
            <a:ext cx="6552720" cy="3168226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Vortragende</a:t>
            </a:r>
          </a:p>
        </p:txBody>
      </p:sp>
      <p:pic>
        <p:nvPicPr>
          <p:cNvPr id="93" name="Picture 2"/>
          <p:cNvPicPr/>
          <p:nvPr/>
        </p:nvPicPr>
        <p:blipFill>
          <a:blip r:embed="rId5"/>
          <a:srcRect b="23478"/>
          <a:stretch/>
        </p:blipFill>
        <p:spPr>
          <a:xfrm>
            <a:off x="1515240" y="423000"/>
            <a:ext cx="3474720" cy="12960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9" r:id="rId2"/>
  </p:sldLayoutIdLst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2235240" y="5506200"/>
            <a:ext cx="8096040" cy="1107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de-DE" sz="2400" b="0" u="sng" strike="noStrike" spc="-1" dirty="0">
                <a:latin typeface="Arial"/>
              </a:rPr>
              <a:t>Alexander Falenski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Marion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Gottschald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Marco Rügen, Christian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Thöns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Matthias Filter, Annemarie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Käsbohrer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Bernd Appel, Armin A. Weiser</a:t>
            </a:r>
            <a:endParaRPr lang="de-DE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2235240" y="3385080"/>
            <a:ext cx="8136360" cy="140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de-DE" sz="3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Data </a:t>
            </a:r>
            <a:r>
              <a:rPr lang="de-DE" sz="3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for</a:t>
            </a:r>
            <a:r>
              <a:rPr lang="de-DE" sz="3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FoodChain-Lab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Collection – Import – </a:t>
            </a:r>
            <a:r>
              <a:rPr lang="de-DE" sz="2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Cleaning</a:t>
            </a:r>
            <a:r>
              <a:rPr lang="de-DE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de-DE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– Transformation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Pre-filled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backtracing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template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generated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database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4" name="Picture 2" descr="C:\Users\falenski\Desktop\Data-Talk_Scenario\FCL_Backtrace_Bakersfield-Bakery_SummerCake_emp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161998"/>
            <a:ext cx="10948342" cy="4496324"/>
          </a:xfrm>
          <a:prstGeom prst="rect">
            <a:avLst/>
          </a:prstGeom>
          <a:noFill/>
          <a:ln w="25400">
            <a:solidFill>
              <a:srgbClr val="034E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155254" y="3218213"/>
            <a:ext cx="9217024" cy="9198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IV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6084000" y="6629684"/>
            <a:ext cx="320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endParaRPr lang="en-GB" sz="24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Generate </a:t>
            </a:r>
            <a:r>
              <a:rPr lang="en-GB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templates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(backward / forward)</a:t>
            </a:r>
            <a:endParaRPr lang="en-GB" sz="24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360000" y="5188587"/>
            <a:ext cx="3204000" cy="11079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 Safety Officer</a:t>
            </a:r>
            <a:endParaRPr lang="en-GB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Conducts interviews with companies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1440000" y="6630446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Pre-filled tracing template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echteckiger Pfeil 43"/>
          <p:cNvSpPr/>
          <p:nvPr/>
        </p:nvSpPr>
        <p:spPr>
          <a:xfrm>
            <a:off x="9339658" y="6487537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Pfeil nach links 41"/>
          <p:cNvSpPr/>
          <p:nvPr/>
        </p:nvSpPr>
        <p:spPr>
          <a:xfrm>
            <a:off x="4755654" y="7010006"/>
            <a:ext cx="1116000" cy="327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Rechteckiger Pfeil 48"/>
          <p:cNvSpPr/>
          <p:nvPr/>
        </p:nvSpPr>
        <p:spPr>
          <a:xfrm>
            <a:off x="473278" y="642743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760454" y="6228655"/>
            <a:ext cx="1770000" cy="1224136"/>
          </a:xfrm>
          <a:prstGeom prst="rect">
            <a:avLst/>
          </a:prstGeom>
          <a:solidFill>
            <a:srgbClr val="BFB7C9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tracing</a:t>
            </a:r>
            <a:endParaRPr lang="de-DE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395" y="2049810"/>
            <a:ext cx="8117076" cy="265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3200" y="2065814"/>
            <a:ext cx="1770000" cy="293508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985654" y="2065814"/>
            <a:ext cx="1770000" cy="2935087"/>
          </a:xfrm>
          <a:prstGeom prst="rect">
            <a:avLst/>
          </a:prstGeom>
          <a:solidFill>
            <a:srgbClr val="FF9900">
              <a:alpha val="2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55600" y="2065814"/>
            <a:ext cx="1770000" cy="2935087"/>
          </a:xfrm>
          <a:prstGeom prst="rect">
            <a:avLst/>
          </a:prstGeom>
          <a:solidFill>
            <a:srgbClr val="FF6600">
              <a:alpha val="2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523200" y="2065814"/>
            <a:ext cx="1770000" cy="2935087"/>
          </a:xfrm>
          <a:prstGeom prst="rect">
            <a:avLst/>
          </a:prstGeom>
          <a:solidFill>
            <a:srgbClr val="CC99FF">
              <a:alpha val="2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294400" y="2064420"/>
            <a:ext cx="1770000" cy="2935087"/>
          </a:xfrm>
          <a:prstGeom prst="rect">
            <a:avLst/>
          </a:prstGeom>
          <a:solidFill>
            <a:srgbClr val="00FFFF">
              <a:alpha val="2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175082" y="4875171"/>
            <a:ext cx="8889336" cy="2609498"/>
            <a:chOff x="1171137" y="2193826"/>
            <a:chExt cx="8889336" cy="2609498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1171137" y="2193826"/>
              <a:ext cx="8889336" cy="2604526"/>
              <a:chOff x="949542" y="4160555"/>
              <a:chExt cx="7232002" cy="2121333"/>
            </a:xfrm>
          </p:grpSpPr>
          <p:grpSp>
            <p:nvGrpSpPr>
              <p:cNvPr id="15" name="Gruppieren 14"/>
              <p:cNvGrpSpPr/>
              <p:nvPr/>
            </p:nvGrpSpPr>
            <p:grpSpPr>
              <a:xfrm>
                <a:off x="949542" y="4160555"/>
                <a:ext cx="7232002" cy="2121333"/>
                <a:chOff x="543999" y="3936531"/>
                <a:chExt cx="7232002" cy="2121333"/>
              </a:xfrm>
            </p:grpSpPr>
            <p:sp>
              <p:nvSpPr>
                <p:cNvPr id="18" name="Rectangle 5"/>
                <p:cNvSpPr>
                  <a:spLocks noChangeArrowheads="1"/>
                </p:cNvSpPr>
                <p:nvPr/>
              </p:nvSpPr>
              <p:spPr bwMode="auto">
                <a:xfrm>
                  <a:off x="575144" y="3960000"/>
                  <a:ext cx="1440000" cy="12960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err="1" smtClean="0"/>
                    <a:t>Supplier</a:t>
                  </a:r>
                  <a:r>
                    <a:rPr lang="de-DE" altLang="de-DE" b="1" dirty="0" smtClean="0"/>
                    <a:t>(s)</a:t>
                  </a:r>
                  <a:endParaRPr lang="de-DE" altLang="de-DE" dirty="0"/>
                </a:p>
              </p:txBody>
            </p:sp>
            <p:sp>
              <p:nvSpPr>
                <p:cNvPr id="19" name="Rectangle 6"/>
                <p:cNvSpPr>
                  <a:spLocks noChangeArrowheads="1"/>
                </p:cNvSpPr>
                <p:nvPr/>
              </p:nvSpPr>
              <p:spPr bwMode="auto">
                <a:xfrm>
                  <a:off x="2016000" y="3960000"/>
                  <a:ext cx="1440000" cy="129600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err="1" smtClean="0"/>
                    <a:t>Product</a:t>
                  </a:r>
                  <a:r>
                    <a:rPr lang="de-DE" altLang="de-DE" b="1" dirty="0" smtClean="0"/>
                    <a:t>(s)</a:t>
                  </a:r>
                  <a:endParaRPr lang="de-DE" altLang="de-DE" b="1" dirty="0"/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smtClean="0"/>
                    <a:t>in</a:t>
                  </a:r>
                  <a:endParaRPr lang="de-DE" altLang="de-DE" dirty="0"/>
                </a:p>
              </p:txBody>
            </p:sp>
            <p:sp>
              <p:nvSpPr>
                <p:cNvPr id="20" name="Rectangle 7"/>
                <p:cNvSpPr>
                  <a:spLocks noChangeArrowheads="1"/>
                </p:cNvSpPr>
                <p:nvPr/>
              </p:nvSpPr>
              <p:spPr bwMode="auto">
                <a:xfrm>
                  <a:off x="3456000" y="3960000"/>
                  <a:ext cx="1440000" cy="1296000"/>
                </a:xfrm>
                <a:prstGeom prst="rect">
                  <a:avLst/>
                </a:prstGeom>
                <a:solidFill>
                  <a:srgbClr val="FF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/>
                    <a:t>Business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err="1"/>
                    <a:t>inspected</a:t>
                  </a:r>
                  <a:endParaRPr lang="de-DE" altLang="de-DE" dirty="0"/>
                </a:p>
              </p:txBody>
            </p:sp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4896000" y="3960000"/>
                  <a:ext cx="1440000" cy="1296000"/>
                </a:xfrm>
                <a:prstGeom prst="rect">
                  <a:avLst/>
                </a:prstGeom>
                <a:solidFill>
                  <a:srgbClr val="CC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err="1" smtClean="0"/>
                    <a:t>Product</a:t>
                  </a:r>
                  <a:endParaRPr lang="de-DE" altLang="de-DE" b="1" dirty="0"/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smtClean="0"/>
                    <a:t>out</a:t>
                  </a:r>
                  <a:endParaRPr lang="de-DE" altLang="de-DE" dirty="0"/>
                </a:p>
              </p:txBody>
            </p:sp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6336000" y="3960000"/>
                  <a:ext cx="1440000" cy="1296000"/>
                </a:xfrm>
                <a:prstGeom prst="rect">
                  <a:avLst/>
                </a:prstGeom>
                <a:solidFill>
                  <a:srgbClr val="00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de-DE" altLang="de-DE" b="1" dirty="0" smtClean="0"/>
                    <a:t>Receiver</a:t>
                  </a:r>
                  <a:endParaRPr lang="de-DE" altLang="de-DE" b="1" dirty="0"/>
                </a:p>
              </p:txBody>
            </p:sp>
            <p:pic>
              <p:nvPicPr>
                <p:cNvPr id="23" name="Picture 6" descr="C:\Users\Anne\AppData\Local\Microsoft\Windows\Temporary Internet Files\Content.IE5\46J88XJL\MC900240651[1].wmf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71883" y="5085063"/>
                  <a:ext cx="1191309" cy="944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" name="Rechteck 23"/>
                <p:cNvSpPr/>
                <p:nvPr/>
              </p:nvSpPr>
              <p:spPr>
                <a:xfrm>
                  <a:off x="543999" y="3936531"/>
                  <a:ext cx="7232002" cy="2121333"/>
                </a:xfrm>
                <a:prstGeom prst="rect">
                  <a:avLst/>
                </a:pr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" name="Pfeil nach links 9"/>
              <p:cNvSpPr>
                <a:spLocks noChangeArrowheads="1"/>
              </p:cNvSpPr>
              <p:nvPr/>
            </p:nvSpPr>
            <p:spPr bwMode="auto">
              <a:xfrm rot="10800000" flipH="1">
                <a:off x="2339210" y="5661248"/>
                <a:ext cx="1484131" cy="443453"/>
              </a:xfrm>
              <a:prstGeom prst="leftArrow">
                <a:avLst>
                  <a:gd name="adj1" fmla="val 50000"/>
                  <a:gd name="adj2" fmla="val 49972"/>
                </a:avLst>
              </a:prstGeom>
              <a:solidFill>
                <a:schemeClr val="accent1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7" name="Pfeil nach links 14"/>
              <p:cNvSpPr>
                <a:spLocks noChangeArrowheads="1"/>
              </p:cNvSpPr>
              <p:nvPr/>
            </p:nvSpPr>
            <p:spPr bwMode="auto">
              <a:xfrm rot="10800000">
                <a:off x="5341912" y="5661248"/>
                <a:ext cx="1484131" cy="442476"/>
              </a:xfrm>
              <a:prstGeom prst="leftArrow">
                <a:avLst>
                  <a:gd name="adj1" fmla="val 50000"/>
                  <a:gd name="adj2" fmla="val 50083"/>
                </a:avLst>
              </a:prstGeom>
              <a:solidFill>
                <a:schemeClr val="accent1"/>
              </a:soli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sp>
          <p:nvSpPr>
            <p:cNvPr id="13" name="Textfeld 12"/>
            <p:cNvSpPr txBox="1"/>
            <p:nvPr/>
          </p:nvSpPr>
          <p:spPr>
            <a:xfrm>
              <a:off x="3533729" y="4403214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back</a:t>
              </a:r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843886" y="4403214"/>
              <a:ext cx="1039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forward</a:t>
              </a:r>
              <a:endParaRPr lang="de-DE" dirty="0"/>
            </a:p>
          </p:txBody>
        </p:sp>
      </p:grpSp>
      <p:sp>
        <p:nvSpPr>
          <p:cNvPr id="2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Inquiry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at a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cake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manufacturer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fld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45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/>
          </p:cNvSpPr>
          <p:nvPr/>
        </p:nvSpPr>
        <p:spPr bwMode="auto">
          <a:xfrm>
            <a:off x="642517" y="2107761"/>
            <a:ext cx="8606137" cy="530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405" tIns="37203" rIns="74405" bIns="37203">
            <a:spAutoFit/>
          </a:bodyPr>
          <a:lstStyle/>
          <a:p>
            <a:pPr marL="371430" indent="-371430" eaLnBrk="0" hangingPunct="0">
              <a:buFontTx/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 The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traceability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of food, feed, food-producing animals, and any other substance intended to be, or expected to be, incorporated into a food or feed shall be established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at all stages of production, processing and distribution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pPr marL="371430" indent="-371430" eaLnBrk="0" hangingPunct="0">
              <a:buFontTx/>
              <a:buAutoNum type="arabicParenBoth"/>
            </a:pPr>
            <a:endParaRPr lang="en-US" sz="2000" dirty="0">
              <a:latin typeface="Calibri" panose="020F0502020204030204" pitchFamily="34" charset="0"/>
            </a:endParaRPr>
          </a:p>
          <a:p>
            <a:pPr marL="371430" indent="-371430" eaLnBrk="0" hangingPunct="0">
              <a:buFontTx/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Food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and feed business operators</a:t>
            </a:r>
            <a:r>
              <a:rPr lang="en-US" sz="2000" dirty="0">
                <a:latin typeface="Calibri" panose="020F0502020204030204" pitchFamily="34" charset="0"/>
              </a:rPr>
              <a:t> shall be able to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identify any person</a:t>
            </a:r>
            <a:r>
              <a:rPr lang="en-US" sz="2000" b="1" dirty="0">
                <a:latin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from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whom they have been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supplied with </a:t>
            </a:r>
            <a:r>
              <a:rPr lang="en-US" sz="2000" dirty="0">
                <a:latin typeface="Calibri" panose="020F0502020204030204" pitchFamily="34" charset="0"/>
              </a:rPr>
              <a:t>a food, a feed, a food-producing animal, or any substance intended to be, or expected to be, incorporated into a food or feed.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To this end, such operators shall have in place </a:t>
            </a:r>
            <a:r>
              <a:rPr lang="en-US" sz="2000" b="1" dirty="0">
                <a:latin typeface="Calibri" panose="020F0502020204030204" pitchFamily="34" charset="0"/>
              </a:rPr>
              <a:t>systems and procedures</a:t>
            </a:r>
            <a:r>
              <a:rPr lang="en-US" sz="2000" dirty="0">
                <a:latin typeface="Calibri" panose="020F0502020204030204" pitchFamily="34" charset="0"/>
              </a:rPr>
              <a:t> which allow for this information to be made available to the competent authorities </a:t>
            </a:r>
            <a:r>
              <a:rPr lang="en-US" sz="2000" b="1" dirty="0">
                <a:latin typeface="Calibri" panose="020F0502020204030204" pitchFamily="34" charset="0"/>
              </a:rPr>
              <a:t>on demand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pPr marL="371430" indent="-371430" eaLnBrk="0" hangingPunct="0">
              <a:buFontTx/>
              <a:buAutoNum type="arabicParenBoth"/>
            </a:pPr>
            <a:endParaRPr lang="en-US" sz="2000" dirty="0">
              <a:latin typeface="Calibri" panose="020F0502020204030204" pitchFamily="34" charset="0"/>
            </a:endParaRPr>
          </a:p>
          <a:p>
            <a:pPr marL="371430" indent="-371430" eaLnBrk="0" hangingPunct="0">
              <a:buFontTx/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Food and feed business operators </a:t>
            </a:r>
            <a:r>
              <a:rPr lang="en-US" sz="2000" dirty="0">
                <a:latin typeface="Calibri" panose="020F0502020204030204" pitchFamily="34" charset="0"/>
              </a:rPr>
              <a:t>shall have in place systems and procedures to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identify the other businesses to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which their products have been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supplied</a:t>
            </a:r>
            <a:r>
              <a:rPr lang="en-US" sz="2000" dirty="0">
                <a:latin typeface="Calibri" panose="020F0502020204030204" pitchFamily="34" charset="0"/>
              </a:rPr>
              <a:t>. This information shall be made available to the competent authorities </a:t>
            </a:r>
            <a:r>
              <a:rPr lang="en-US" sz="2000" b="1" dirty="0">
                <a:latin typeface="Calibri" panose="020F0502020204030204" pitchFamily="34" charset="0"/>
              </a:rPr>
              <a:t>on demand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de-DE" altLang="de-DE" sz="2000" dirty="0">
              <a:latin typeface="Calibri" panose="020F050202020403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77392" y="2155726"/>
            <a:ext cx="8171262" cy="5480789"/>
            <a:chOff x="1077392" y="2155726"/>
            <a:chExt cx="8171262" cy="5480789"/>
          </a:xfrm>
        </p:grpSpPr>
        <p:sp>
          <p:nvSpPr>
            <p:cNvPr id="7" name="Textfeld 6"/>
            <p:cNvSpPr txBox="1"/>
            <p:nvPr/>
          </p:nvSpPr>
          <p:spPr>
            <a:xfrm>
              <a:off x="1091754" y="3291979"/>
              <a:ext cx="8156900" cy="1292662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Food and feed business </a:t>
              </a:r>
              <a:r>
                <a: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operators </a:t>
              </a:r>
              <a:r>
                <a:rPr lang="en-US" sz="2800" dirty="0" smtClean="0">
                  <a:latin typeface="Calibri" panose="020F0502020204030204" pitchFamily="34" charset="0"/>
                </a:rPr>
                <a:t>shall </a:t>
              </a:r>
              <a:r>
                <a:rPr lang="en-US" sz="2800" dirty="0">
                  <a:latin typeface="Calibri" panose="020F0502020204030204" pitchFamily="34" charset="0"/>
                </a:rPr>
                <a:t>be able to </a:t>
              </a:r>
              <a:r>
                <a:rPr lang="en-US" sz="28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identify any person</a:t>
              </a:r>
              <a:r>
                <a:rPr lang="en-US" sz="2800" b="1" dirty="0">
                  <a:latin typeface="Calibri" panose="020F0502020204030204" pitchFamily="34" charset="0"/>
                </a:rPr>
                <a:t> </a:t>
              </a:r>
              <a:r>
                <a:rPr lang="en-US" sz="2800" b="1" u="sng" dirty="0">
                  <a:solidFill>
                    <a:srgbClr val="FF0000"/>
                  </a:solidFill>
                  <a:latin typeface="Calibri" panose="020F0502020204030204" pitchFamily="34" charset="0"/>
                </a:rPr>
                <a:t>from</a:t>
              </a:r>
              <a:r>
                <a:rPr lang="en-US" sz="2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2800" dirty="0">
                  <a:latin typeface="Calibri" panose="020F0502020204030204" pitchFamily="34" charset="0"/>
                </a:rPr>
                <a:t>whom they have been </a:t>
              </a:r>
              <a:r>
                <a:rPr lang="en-US" sz="28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supplied</a:t>
              </a:r>
              <a:endParaRPr lang="de-DE" sz="28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091754" y="2155726"/>
              <a:ext cx="8156900" cy="1138773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endParaRPr lang="en-US" sz="800" b="1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at </a:t>
              </a:r>
              <a:r>
                <a:rPr lang="en-US" sz="28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all stages of production, processing and </a:t>
              </a:r>
              <a:r>
                <a: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distribution</a:t>
              </a:r>
            </a:p>
            <a:p>
              <a:endParaRPr lang="de-DE" sz="10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077392" y="5912966"/>
              <a:ext cx="8156900" cy="1723549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r>
                <a:rPr lang="en-US" sz="2800" b="1" u="sng" dirty="0">
                  <a:solidFill>
                    <a:srgbClr val="FF0000"/>
                  </a:solidFill>
                  <a:latin typeface="Calibri" panose="020F0502020204030204" pitchFamily="34" charset="0"/>
                </a:rPr>
                <a:t>to</a:t>
              </a:r>
              <a:r>
                <a:rPr lang="en-US" sz="2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2800" dirty="0">
                  <a:latin typeface="Calibri" panose="020F0502020204030204" pitchFamily="34" charset="0"/>
                </a:rPr>
                <a:t>which their products have been </a:t>
              </a:r>
              <a:r>
                <a: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supplied</a:t>
              </a:r>
            </a:p>
            <a:p>
              <a:endParaRPr lang="de-DE" sz="2800" dirty="0" smtClean="0"/>
            </a:p>
            <a:p>
              <a:endParaRPr lang="de-DE" sz="28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077392" y="4656956"/>
              <a:ext cx="8156900" cy="1292662"/>
            </a:xfrm>
            <a:prstGeom prst="rect">
              <a:avLst/>
            </a:prstGeom>
            <a:solidFill>
              <a:schemeClr val="bg1">
                <a:alpha val="93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endPara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endPara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endParaRPr lang="de-DE" sz="2800" dirty="0"/>
            </a:p>
          </p:txBody>
        </p:sp>
      </p:grpSp>
      <p:sp>
        <p:nvSpPr>
          <p:cNvPr id="11" name="CustomShape 1"/>
          <p:cNvSpPr/>
          <p:nvPr/>
        </p:nvSpPr>
        <p:spPr>
          <a:xfrm>
            <a:off x="609480" y="572731"/>
            <a:ext cx="8970710" cy="4154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REGULATION (EC) </a:t>
            </a:r>
            <a:r>
              <a:rPr lang="de-DE" sz="2700" spc="-1" dirty="0" err="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No</a:t>
            </a: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. 178/2002, </a:t>
            </a:r>
            <a:r>
              <a:rPr lang="de-DE" sz="2700" spc="-1" dirty="0" err="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Article</a:t>
            </a: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18, </a:t>
            </a:r>
            <a:r>
              <a:rPr lang="de-DE" sz="2700" spc="-1" dirty="0" err="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Traceability</a:t>
            </a: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</a:t>
            </a:fld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9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V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6084000" y="6629684"/>
            <a:ext cx="320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endParaRPr lang="en-GB" sz="24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Generate </a:t>
            </a:r>
            <a:r>
              <a:rPr lang="en-GB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templates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(backward / forward)</a:t>
            </a:r>
            <a:endParaRPr lang="en-GB" sz="24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360000" y="5188587"/>
            <a:ext cx="3204000" cy="11079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 Safety Officer</a:t>
            </a:r>
            <a:endParaRPr lang="en-GB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Conducts interviews with companies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1440000" y="6630446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Pre-filled tracing template</a:t>
            </a:r>
          </a:p>
        </p:txBody>
      </p:sp>
      <p:sp>
        <p:nvSpPr>
          <p:cNvPr id="12" name="CustomShape 2"/>
          <p:cNvSpPr/>
          <p:nvPr/>
        </p:nvSpPr>
        <p:spPr>
          <a:xfrm>
            <a:off x="1440000" y="3736697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Completed tracing template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echteckiger Pfeil 43"/>
          <p:cNvSpPr/>
          <p:nvPr/>
        </p:nvSpPr>
        <p:spPr>
          <a:xfrm>
            <a:off x="9339658" y="6487537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Pfeil nach links 41"/>
          <p:cNvSpPr/>
          <p:nvPr/>
        </p:nvSpPr>
        <p:spPr>
          <a:xfrm>
            <a:off x="4755654" y="7010006"/>
            <a:ext cx="1116000" cy="327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8" name="Rechteckiger Pfeil 47"/>
          <p:cNvSpPr/>
          <p:nvPr/>
        </p:nvSpPr>
        <p:spPr>
          <a:xfrm>
            <a:off x="507182" y="4116613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Rechteckiger Pfeil 48"/>
          <p:cNvSpPr/>
          <p:nvPr/>
        </p:nvSpPr>
        <p:spPr>
          <a:xfrm>
            <a:off x="473278" y="642743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pre-filled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de-DE" sz="2700" spc="-1" dirty="0" err="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backtracing</a:t>
            </a:r>
            <a:r>
              <a:rPr lang="de-DE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template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has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been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completed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15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98" name="Picture 2" descr="C:\Users\falenski\Desktop\Data-Talk_Scenario\FCL_Backtrace_Bakersfield-Bakery_SummerCake_complete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" r="-1" b="1666"/>
          <a:stretch/>
        </p:blipFill>
        <p:spPr bwMode="auto">
          <a:xfrm>
            <a:off x="535780" y="1977802"/>
            <a:ext cx="10124529" cy="5737857"/>
          </a:xfrm>
          <a:prstGeom prst="rect">
            <a:avLst/>
          </a:prstGeom>
          <a:noFill/>
          <a:ln w="25400">
            <a:solidFill>
              <a:srgbClr val="034E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22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VI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6084000" y="6629684"/>
            <a:ext cx="320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endParaRPr lang="en-GB" sz="24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Generate </a:t>
            </a:r>
            <a:r>
              <a:rPr lang="en-GB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templates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(backward / forward)</a:t>
            </a:r>
            <a:endParaRPr lang="en-GB" sz="24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360000" y="5188587"/>
            <a:ext cx="3204000" cy="11079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 Safety Officer</a:t>
            </a:r>
            <a:endParaRPr lang="en-GB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Conducts interviews with companies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1440000" y="6630446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Pre-filled tracing template</a:t>
            </a:r>
          </a:p>
        </p:txBody>
      </p:sp>
      <p:sp>
        <p:nvSpPr>
          <p:cNvPr id="12" name="CustomShape 2"/>
          <p:cNvSpPr/>
          <p:nvPr/>
        </p:nvSpPr>
        <p:spPr>
          <a:xfrm>
            <a:off x="1440000" y="3736697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Completed tracing template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echteckiger Pfeil 43"/>
          <p:cNvSpPr/>
          <p:nvPr/>
        </p:nvSpPr>
        <p:spPr>
          <a:xfrm>
            <a:off x="9339658" y="6487537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Pfeil nach links 41"/>
          <p:cNvSpPr/>
          <p:nvPr/>
        </p:nvSpPr>
        <p:spPr>
          <a:xfrm>
            <a:off x="4755654" y="7010006"/>
            <a:ext cx="1116000" cy="327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8" name="Rechteckiger Pfeil 47"/>
          <p:cNvSpPr/>
          <p:nvPr/>
        </p:nvSpPr>
        <p:spPr>
          <a:xfrm>
            <a:off x="507182" y="4116613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Rechteckiger Pfeil 48"/>
          <p:cNvSpPr/>
          <p:nvPr/>
        </p:nvSpPr>
        <p:spPr>
          <a:xfrm>
            <a:off x="473278" y="642743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Pfeil nach links 49"/>
          <p:cNvSpPr/>
          <p:nvPr/>
        </p:nvSpPr>
        <p:spPr>
          <a:xfrm>
            <a:off x="4763228" y="4121499"/>
            <a:ext cx="1116000" cy="327600"/>
          </a:xfrm>
          <a:prstGeom prst="lef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360000" y="987840"/>
            <a:ext cx="8928000" cy="2714599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8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alenski\Desktop\Data-Talk_Scenario\TracingView_Bakersfield-Bakery_Suppliers_comple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0" y="2192400"/>
            <a:ext cx="9507600" cy="5443173"/>
          </a:xfrm>
          <a:prstGeom prst="rect">
            <a:avLst/>
          </a:prstGeom>
          <a:noFill/>
          <a:ln w="25400">
            <a:solidFill>
              <a:srgbClr val="034E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View: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Bakery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patients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47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VI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6084000" y="6629684"/>
            <a:ext cx="320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endParaRPr lang="en-GB" sz="24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Generate </a:t>
            </a:r>
            <a:r>
              <a:rPr lang="en-GB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templates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(backward / forward)</a:t>
            </a:r>
            <a:endParaRPr lang="en-GB" sz="24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360000" y="5188587"/>
            <a:ext cx="3204000" cy="11079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 Safety Officer</a:t>
            </a:r>
            <a:endParaRPr lang="en-GB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Conducts interviews with companies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1440000" y="6630446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Pre-filled tracing template</a:t>
            </a:r>
          </a:p>
        </p:txBody>
      </p:sp>
      <p:sp>
        <p:nvSpPr>
          <p:cNvPr id="12" name="CustomShape 2"/>
          <p:cNvSpPr/>
          <p:nvPr/>
        </p:nvSpPr>
        <p:spPr>
          <a:xfrm>
            <a:off x="1440000" y="3736697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Completed tracing template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echteckiger Pfeil 43"/>
          <p:cNvSpPr/>
          <p:nvPr/>
        </p:nvSpPr>
        <p:spPr>
          <a:xfrm>
            <a:off x="9339658" y="6487537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Pfeil nach links 41"/>
          <p:cNvSpPr/>
          <p:nvPr/>
        </p:nvSpPr>
        <p:spPr>
          <a:xfrm>
            <a:off x="4755654" y="7010006"/>
            <a:ext cx="1116000" cy="327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8" name="Rechteckiger Pfeil 47"/>
          <p:cNvSpPr/>
          <p:nvPr/>
        </p:nvSpPr>
        <p:spPr>
          <a:xfrm>
            <a:off x="507182" y="4116613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Rechteckiger Pfeil 48"/>
          <p:cNvSpPr/>
          <p:nvPr/>
        </p:nvSpPr>
        <p:spPr>
          <a:xfrm>
            <a:off x="473278" y="642743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Pfeil nach links 49"/>
          <p:cNvSpPr/>
          <p:nvPr/>
        </p:nvSpPr>
        <p:spPr>
          <a:xfrm>
            <a:off x="4763228" y="4121499"/>
            <a:ext cx="1116000" cy="327600"/>
          </a:xfrm>
          <a:prstGeom prst="lef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360000" y="987840"/>
            <a:ext cx="8928000" cy="2714599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276920" y="2553866"/>
            <a:ext cx="565920" cy="542160"/>
          </a:xfrm>
          <a:prstGeom prst="ellipse">
            <a:avLst/>
          </a:prstGeom>
          <a:noFill/>
          <a:ln w="763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2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2700" b="0" strike="noStrike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FoodChain-Lab: Data </a:t>
            </a:r>
            <a:r>
              <a:rPr lang="de-DE" sz="2700" b="0" strike="noStrike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Cleaning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17465A30-9740-441A-972D-AFB3D8C4AA51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19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TextShape 5"/>
          <p:cNvSpPr txBox="1"/>
          <p:nvPr/>
        </p:nvSpPr>
        <p:spPr>
          <a:xfrm>
            <a:off x="2128680" y="2481858"/>
            <a:ext cx="8599320" cy="439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Bakery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1, </a:t>
            </a:r>
            <a:r>
              <a:rPr lang="de-DE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Sesame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Street 15, 12345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Crumbling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Hills, Germany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6"/>
          <p:cNvSpPr/>
          <p:nvPr/>
        </p:nvSpPr>
        <p:spPr>
          <a:xfrm>
            <a:off x="1276920" y="6336360"/>
            <a:ext cx="565920" cy="542160"/>
          </a:xfrm>
          <a:prstGeom prst="ellipse">
            <a:avLst/>
          </a:prstGeom>
          <a:noFill/>
          <a:ln w="763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TextShape 7"/>
          <p:cNvSpPr txBox="1"/>
          <p:nvPr/>
        </p:nvSpPr>
        <p:spPr>
          <a:xfrm>
            <a:off x="2109600" y="6401160"/>
            <a:ext cx="8887320" cy="439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Bakery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1, </a:t>
            </a:r>
            <a:r>
              <a:rPr lang="de-DE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Same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Street 15, 12345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Crumbling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Hills, Germany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8"/>
          <p:cNvSpPr/>
          <p:nvPr/>
        </p:nvSpPr>
        <p:spPr>
          <a:xfrm>
            <a:off x="5626080" y="4521940"/>
            <a:ext cx="565920" cy="542160"/>
          </a:xfrm>
          <a:prstGeom prst="ellipse">
            <a:avLst/>
          </a:prstGeom>
          <a:noFill/>
          <a:ln w="763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Line 9"/>
          <p:cNvSpPr/>
          <p:nvPr/>
        </p:nvSpPr>
        <p:spPr>
          <a:xfrm>
            <a:off x="1861920" y="2824946"/>
            <a:ext cx="3541806" cy="1845524"/>
          </a:xfrm>
          <a:prstGeom prst="line">
            <a:avLst/>
          </a:prstGeom>
          <a:ln w="15875">
            <a:solidFill>
              <a:srgbClr val="000000"/>
            </a:solidFill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Line 10"/>
          <p:cNvSpPr/>
          <p:nvPr/>
        </p:nvSpPr>
        <p:spPr>
          <a:xfrm flipV="1">
            <a:off x="1861920" y="4855596"/>
            <a:ext cx="3541806" cy="1751844"/>
          </a:xfrm>
          <a:prstGeom prst="line">
            <a:avLst/>
          </a:prstGeom>
          <a:ln w="15875">
            <a:solidFill>
              <a:srgbClr val="000000"/>
            </a:solidFill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TextShape 11"/>
          <p:cNvSpPr txBox="1"/>
          <p:nvPr/>
        </p:nvSpPr>
        <p:spPr>
          <a:xfrm>
            <a:off x="6448680" y="3690730"/>
            <a:ext cx="4495320" cy="1959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Luxury Hotel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Hilltop 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12234 Pompous Hills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Germany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feld 1"/>
          <p:cNvSpPr txBox="1"/>
          <p:nvPr/>
        </p:nvSpPr>
        <p:spPr>
          <a:xfrm rot="20082337">
            <a:off x="3070153" y="522801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Chocolate</a:t>
            </a:r>
            <a:r>
              <a:rPr lang="de-DE" dirty="0" smtClean="0"/>
              <a:t> Cake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 rot="1629464">
            <a:off x="3325064" y="368216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Summer Cake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480" y="217800"/>
            <a:ext cx="10122840" cy="140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Collecting Data: Excel Template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0439AD2A-11AF-4B30-AE30-2093E2F3D906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Shape 161"/>
          <p:cNvPicPr/>
          <p:nvPr/>
        </p:nvPicPr>
        <p:blipFill>
          <a:blip r:embed="rId3"/>
          <a:stretch/>
        </p:blipFill>
        <p:spPr>
          <a:xfrm>
            <a:off x="603720" y="2273400"/>
            <a:ext cx="7480800" cy="4323240"/>
          </a:xfrm>
          <a:prstGeom prst="rect">
            <a:avLst/>
          </a:prstGeom>
          <a:ln>
            <a:noFill/>
          </a:ln>
        </p:spPr>
      </p:pic>
      <p:pic>
        <p:nvPicPr>
          <p:cNvPr id="174" name="Picture 2"/>
          <p:cNvPicPr/>
          <p:nvPr/>
        </p:nvPicPr>
        <p:blipFill>
          <a:blip r:embed="rId4"/>
          <a:stretch/>
        </p:blipFill>
        <p:spPr>
          <a:xfrm>
            <a:off x="5376600" y="3502800"/>
            <a:ext cx="5329440" cy="3677400"/>
          </a:xfrm>
          <a:prstGeom prst="rect">
            <a:avLst/>
          </a:prstGeom>
          <a:ln w="25560">
            <a:solidFill>
              <a:schemeClr val="tx1"/>
            </a:solidFill>
            <a:miter/>
          </a:ln>
        </p:spPr>
      </p:pic>
      <p:sp>
        <p:nvSpPr>
          <p:cNvPr id="175" name="CustomShape 5"/>
          <p:cNvSpPr/>
          <p:nvPr/>
        </p:nvSpPr>
        <p:spPr>
          <a:xfrm>
            <a:off x="1760760" y="7416000"/>
            <a:ext cx="6765840" cy="33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Online Validation: </a:t>
            </a:r>
            <a:r>
              <a:rPr lang="de-DE" sz="1600" b="1" u="sng" strike="noStrike" spc="-1" dirty="0">
                <a:solidFill>
                  <a:srgbClr val="023A7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https://foodrisklabs.bfr.bund.de/templatevalidator/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2"/>
          <p:cNvPicPr/>
          <p:nvPr/>
        </p:nvPicPr>
        <p:blipFill>
          <a:blip r:embed="rId3"/>
          <a:stretch/>
        </p:blipFill>
        <p:spPr>
          <a:xfrm>
            <a:off x="619560" y="2396880"/>
            <a:ext cx="10114920" cy="2841120"/>
          </a:xfrm>
          <a:prstGeom prst="rect">
            <a:avLst/>
          </a:prstGeom>
          <a:ln>
            <a:noFill/>
          </a:ln>
        </p:spPr>
      </p:pic>
      <p:sp>
        <p:nvSpPr>
          <p:cNvPr id="190" name="CustomShape 1"/>
          <p:cNvSpPr/>
          <p:nvPr/>
        </p:nvSpPr>
        <p:spPr>
          <a:xfrm>
            <a:off x="1452600" y="2586960"/>
            <a:ext cx="565920" cy="542160"/>
          </a:xfrm>
          <a:prstGeom prst="ellipse">
            <a:avLst/>
          </a:prstGeom>
          <a:noFill/>
          <a:ln w="763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2"/>
          <p:cNvSpPr/>
          <p:nvPr/>
        </p:nvSpPr>
        <p:spPr>
          <a:xfrm>
            <a:off x="3767400" y="5551920"/>
            <a:ext cx="369324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700" b="1" strike="noStrike" spc="-1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Levenshtein distance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3584520" y="7483218"/>
            <a:ext cx="4073760" cy="399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Works </a:t>
            </a:r>
            <a:r>
              <a:rPr lang="de-DE" sz="2000" b="0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well</a:t>
            </a:r>
            <a:r>
              <a:rPr lang="de-DE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000" b="0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r>
              <a:rPr lang="de-DE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000" b="0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finding</a:t>
            </a:r>
            <a:r>
              <a:rPr lang="de-DE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000" b="0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duplicates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93" name="Table 4"/>
          <p:cNvGraphicFramePr/>
          <p:nvPr/>
        </p:nvGraphicFramePr>
        <p:xfrm>
          <a:off x="1017360" y="6360480"/>
          <a:ext cx="3809520" cy="1097280"/>
        </p:xfrm>
        <a:graphic>
          <a:graphicData uri="http://schemas.openxmlformats.org/drawingml/2006/table">
            <a:tbl>
              <a:tblPr/>
              <a:tblGrid>
                <a:gridCol w="380880"/>
                <a:gridCol w="380880"/>
                <a:gridCol w="380880"/>
                <a:gridCol w="380880"/>
                <a:gridCol w="380880"/>
                <a:gridCol w="380880"/>
                <a:gridCol w="380880"/>
                <a:gridCol w="380880"/>
                <a:gridCol w="380880"/>
                <a:gridCol w="381600"/>
              </a:tblGrid>
              <a:tr h="34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Y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O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-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4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Y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O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4" name="Table 5"/>
          <p:cNvGraphicFramePr/>
          <p:nvPr/>
        </p:nvGraphicFramePr>
        <p:xfrm>
          <a:off x="6416280" y="6354360"/>
          <a:ext cx="3047760" cy="1097280"/>
        </p:xfrm>
        <a:graphic>
          <a:graphicData uri="http://schemas.openxmlformats.org/drawingml/2006/table">
            <a:tbl>
              <a:tblPr/>
              <a:tblGrid>
                <a:gridCol w="380880"/>
                <a:gridCol w="380880"/>
                <a:gridCol w="380880"/>
                <a:gridCol w="380880"/>
                <a:gridCol w="380880"/>
                <a:gridCol w="380880"/>
                <a:gridCol w="380880"/>
                <a:gridCol w="381600"/>
              </a:tblGrid>
              <a:tr h="34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L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P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H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5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o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-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=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34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L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F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5" name="CustomShape 6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2700" b="0" strike="noStrike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FoodChain-Lab: Data </a:t>
            </a:r>
            <a:r>
              <a:rPr lang="de-DE" sz="2700" b="0" strike="noStrike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Cleaning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A8891117-45C7-4113-93DA-83D8911DC2EF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8" name="Shape 258"/>
          <p:cNvPicPr/>
          <p:nvPr/>
        </p:nvPicPr>
        <p:blipFill>
          <a:blip r:embed="rId4"/>
          <a:stretch/>
        </p:blipFill>
        <p:spPr>
          <a:xfrm>
            <a:off x="4003920" y="2401920"/>
            <a:ext cx="6736680" cy="13662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 – sometimes still analogue…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21</a:t>
            </a:fld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867222" y="1473746"/>
            <a:ext cx="3733165" cy="5738574"/>
            <a:chOff x="867222" y="1473746"/>
            <a:chExt cx="3733165" cy="5738574"/>
          </a:xfrm>
        </p:grpSpPr>
        <p:pic>
          <p:nvPicPr>
            <p:cNvPr id="5" name="Grafik 4" descr="I:\3_1_KNIME\FoodChain-Lab\FoodChain-Lab Workshop\FCL-Workshop Dokumente\FoodChain-Lab Workshop BfR\Szenario Norovirusausbruch FCL_EN\Norovirus Outbreak Scenario2\More Menus\Menu 1 from Caterer 1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222" y="1473746"/>
              <a:ext cx="3733165" cy="5039995"/>
            </a:xfrm>
            <a:prstGeom prst="rect">
              <a:avLst/>
            </a:prstGeom>
            <a:noFill/>
            <a:ln w="25400">
              <a:solidFill>
                <a:srgbClr val="034EA2"/>
              </a:solidFill>
            </a:ln>
          </p:spPr>
        </p:pic>
        <p:sp>
          <p:nvSpPr>
            <p:cNvPr id="6" name="CustomShape 2"/>
            <p:cNvSpPr/>
            <p:nvPr/>
          </p:nvSpPr>
          <p:spPr>
            <a:xfrm>
              <a:off x="969914" y="6658322"/>
              <a:ext cx="3456384" cy="55399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0" tIns="0" rIns="0" bIns="0">
              <a:spAutoFit/>
            </a:bodyPr>
            <a:lstStyle/>
            <a:p>
              <a:pPr marL="77040">
                <a:lnSpc>
                  <a:spcPct val="150000"/>
                </a:lnSpc>
                <a:buClr>
                  <a:srgbClr val="000000"/>
                </a:buClr>
              </a:pPr>
              <a:r>
                <a:rPr lang="de-DE" sz="24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Handwritten</a:t>
              </a: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, </a:t>
              </a:r>
              <a:r>
                <a:rPr lang="de-DE" sz="24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sent</a:t>
              </a: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 </a:t>
              </a:r>
              <a:r>
                <a:rPr lang="de-DE" sz="24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by</a:t>
              </a: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 fax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3605176" y="1761778"/>
            <a:ext cx="7127142" cy="3816424"/>
            <a:chOff x="2705572" y="1761778"/>
            <a:chExt cx="7127142" cy="3816424"/>
          </a:xfrm>
        </p:grpSpPr>
        <p:pic>
          <p:nvPicPr>
            <p:cNvPr id="1026" name="Picture 2" descr="I:\3_1_KNIME\FoodChain-Lab\Tutorials\FCL-Data-Tutorial\Excel template AiO_klei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572" y="2265834"/>
              <a:ext cx="7127142" cy="3312368"/>
            </a:xfrm>
            <a:prstGeom prst="rect">
              <a:avLst/>
            </a:prstGeom>
            <a:noFill/>
            <a:ln w="25400">
              <a:solidFill>
                <a:srgbClr val="034EA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ustomShape 2"/>
            <p:cNvSpPr/>
            <p:nvPr/>
          </p:nvSpPr>
          <p:spPr>
            <a:xfrm>
              <a:off x="4432114" y="1761778"/>
              <a:ext cx="423706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0" tIns="0" rIns="0" bIns="0">
              <a:spAutoFit/>
            </a:bodyPr>
            <a:lstStyle/>
            <a:p>
              <a:pPr marL="77040">
                <a:buClr>
                  <a:srgbClr val="000000"/>
                </a:buClr>
              </a:pP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Excel </a:t>
              </a:r>
              <a:r>
                <a:rPr lang="de-DE" sz="24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spreadsheet</a:t>
              </a: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, XLSX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4461914" y="4066034"/>
            <a:ext cx="5630061" cy="3690861"/>
            <a:chOff x="4461914" y="4066034"/>
            <a:chExt cx="5630061" cy="3690861"/>
          </a:xfrm>
        </p:grpSpPr>
        <p:pic>
          <p:nvPicPr>
            <p:cNvPr id="1027" name="Picture 3" descr="I:\3_1_KNIME\FoodChain-Lab\Tutorials\FCL-Data-Tutorial\RASFF_XML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1914" y="4066034"/>
              <a:ext cx="5630061" cy="3238952"/>
            </a:xfrm>
            <a:prstGeom prst="rect">
              <a:avLst/>
            </a:prstGeom>
            <a:noFill/>
            <a:ln w="25400">
              <a:solidFill>
                <a:srgbClr val="034EA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ustomShape 2"/>
            <p:cNvSpPr/>
            <p:nvPr/>
          </p:nvSpPr>
          <p:spPr>
            <a:xfrm>
              <a:off x="5425304" y="7271377"/>
              <a:ext cx="3456384" cy="4855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0" tIns="0" rIns="0" bIns="0">
              <a:spAutoFit/>
            </a:bodyPr>
            <a:lstStyle/>
            <a:p>
              <a:pPr marL="77040">
                <a:lnSpc>
                  <a:spcPct val="150000"/>
                </a:lnSpc>
                <a:buClr>
                  <a:srgbClr val="000000"/>
                </a:buClr>
              </a:pP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RASFF </a:t>
              </a:r>
              <a:r>
                <a:rPr lang="de-DE" sz="2400" spc="-1" dirty="0" err="1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notification</a:t>
              </a:r>
              <a:r>
                <a:rPr lang="de-DE" sz="2400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, XML</a:t>
              </a:r>
            </a:p>
          </p:txBody>
        </p:sp>
      </p:grpSp>
      <p:sp>
        <p:nvSpPr>
          <p:cNvPr id="13" name="CustomShape 1"/>
          <p:cNvSpPr/>
          <p:nvPr/>
        </p:nvSpPr>
        <p:spPr>
          <a:xfrm>
            <a:off x="4878359" y="1113706"/>
            <a:ext cx="4125767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…luckily often digital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859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09480" y="364982"/>
            <a:ext cx="853776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700" b="0" strike="noStrike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COS – a ‘bus stop’ for FoodChain-Lab – as a first approach o</a:t>
            </a:r>
            <a:r>
              <a:rPr lang="en-US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 </a:t>
            </a:r>
            <a:r>
              <a:rPr lang="en-US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the way to a </a:t>
            </a:r>
            <a:r>
              <a:rPr lang="en-GB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harmonised</a:t>
            </a:r>
            <a:r>
              <a:rPr lang="en-US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n-US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standard: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1011238" y="1401738"/>
            <a:ext cx="9000360" cy="61863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spAutoFit/>
          </a:bodyPr>
          <a:lstStyle/>
          <a:p>
            <a:pPr marL="77040">
              <a:buClr>
                <a:srgbClr val="000000"/>
              </a:buClr>
            </a:pP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COS</a:t>
            </a: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ollects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(NRW-)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ontains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business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curated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doing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validation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internally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based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on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existing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master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utputs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newly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defined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xml-strukture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sends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newly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developed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webservice</a:t>
            </a:r>
            <a:endParaRPr lang="de-DE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7040">
              <a:buClr>
                <a:srgbClr val="000000"/>
              </a:buClr>
            </a:pP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FCL</a:t>
            </a: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Monitors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webservice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awaits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Analyses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semi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)-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automatically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Prepares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analysis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reports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sends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back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webservice</a:t>
            </a:r>
            <a:endParaRPr lang="de-DE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7040">
              <a:buClr>
                <a:srgbClr val="000000"/>
              </a:buClr>
            </a:pP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COS</a:t>
            </a:r>
          </a:p>
          <a:p>
            <a:pPr marL="457200" indent="-3801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Fetches</a:t>
            </a:r>
            <a:r>
              <a:rPr lang="de-DE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report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management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measures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further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collections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will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</a:t>
            </a:r>
            <a:r>
              <a:rPr lang="de-DE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initiated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C7D1CDB9-6A09-44C6-8769-B97EFB6C4023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22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2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08010AF9-5CDA-4133-BBCE-7B4633FC3711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455888" y="2265834"/>
            <a:ext cx="62476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>
                <a:solidFill>
                  <a:srgbClr val="034EA2"/>
                </a:solidFill>
              </a:rPr>
              <a:t>FoodChain-Lab Live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34EA2"/>
                </a:solidFill>
              </a:rPr>
              <a:t>Templates, </a:t>
            </a:r>
            <a:r>
              <a:rPr lang="en-US" sz="4000" b="1" dirty="0" smtClean="0">
                <a:solidFill>
                  <a:srgbClr val="034EA2"/>
                </a:solidFill>
              </a:rPr>
              <a:t>the database </a:t>
            </a:r>
            <a:endParaRPr lang="en-US" sz="4000" b="1" dirty="0">
              <a:solidFill>
                <a:srgbClr val="034EA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34EA2"/>
                </a:solidFill>
              </a:rPr>
              <a:t>and template </a:t>
            </a:r>
            <a:r>
              <a:rPr lang="en-US" sz="4000" b="1" dirty="0" smtClean="0">
                <a:solidFill>
                  <a:srgbClr val="034EA2"/>
                </a:solidFill>
              </a:rPr>
              <a:t>generation</a:t>
            </a:r>
            <a:endParaRPr lang="en-US" sz="4000" b="1" dirty="0">
              <a:solidFill>
                <a:srgbClr val="03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98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2738520" y="3743280"/>
            <a:ext cx="7633080" cy="53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Thank you for your attention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2738880" y="4426200"/>
            <a:ext cx="655236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Alexander Falenski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2666880" y="6165720"/>
            <a:ext cx="7335000" cy="1607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German Federal Institute </a:t>
            </a:r>
            <a:r>
              <a:rPr lang="de-DE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Risk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Assessment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Max-</a:t>
            </a:r>
            <a:r>
              <a:rPr lang="de-DE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Dohrn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-Str. 8-10 </a:t>
            </a:r>
            <a:r>
              <a:rPr lang="de-DE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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10589 Berlin, GERMANY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Phone +49 30 - 184 12 - 0 </a:t>
            </a:r>
            <a:r>
              <a:rPr lang="de-DE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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Fax +49 30 - 184 12 - 47 </a:t>
            </a:r>
            <a:r>
              <a:rPr lang="de-DE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41</a:t>
            </a:r>
          </a:p>
          <a:p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394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bfr@bfr.bund.de </a:t>
            </a:r>
            <a:r>
              <a:rPr lang="de-DE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</a:t>
            </a:r>
            <a:r>
              <a:rPr lang="de-DE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www.bfr.bund.de/en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I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</p:spTree>
    <p:extLst>
      <p:ext uri="{BB962C8B-B14F-4D97-AF65-F5344CB8AC3E}">
        <p14:creationId xmlns:p14="http://schemas.microsoft.com/office/powerpoint/2010/main" val="22044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needs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type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208454" y="3417962"/>
            <a:ext cx="3477862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b="1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</a:t>
            </a:r>
            <a:r>
              <a:rPr lang="de-DE" sz="2400" b="1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station</a:t>
            </a:r>
            <a:endParaRPr lang="de-DE" sz="2400" b="1" spc="-1" dirty="0" smtClean="0">
              <a:solidFill>
                <a:srgbClr val="034EA2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(e.g. a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producer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6462274" y="3415830"/>
            <a:ext cx="3117916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b="1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</a:t>
            </a:r>
            <a:r>
              <a:rPr lang="de-DE" sz="2400" b="1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delivery</a:t>
            </a:r>
            <a:endParaRPr lang="de-DE" sz="2400" b="1" spc="-1" dirty="0" smtClean="0">
              <a:solidFill>
                <a:srgbClr val="034EA2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(e.g.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food</a:t>
            </a:r>
            <a:endParaRPr lang="de-DE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ingredient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</a:p>
        </p:txBody>
      </p:sp>
      <p:sp>
        <p:nvSpPr>
          <p:cNvPr id="17" name="CustomShape 2"/>
          <p:cNvSpPr/>
          <p:nvPr/>
        </p:nvSpPr>
        <p:spPr>
          <a:xfrm rot="18905326">
            <a:off x="3272799" y="2983389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Name</a:t>
            </a:r>
          </a:p>
        </p:txBody>
      </p:sp>
      <p:sp>
        <p:nvSpPr>
          <p:cNvPr id="18" name="CustomShape 2"/>
          <p:cNvSpPr/>
          <p:nvPr/>
        </p:nvSpPr>
        <p:spPr>
          <a:xfrm rot="2742283">
            <a:off x="3551931" y="5750661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Address</a:t>
            </a:r>
            <a:endParaRPr lang="de-DE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19" name="CustomShape 2"/>
          <p:cNvSpPr/>
          <p:nvPr/>
        </p:nvSpPr>
        <p:spPr>
          <a:xfrm rot="18905245">
            <a:off x="-187359" y="5698084"/>
            <a:ext cx="3092670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Longitude</a:t>
            </a:r>
            <a:r>
              <a:rPr lang="de-DE" sz="2400" spc="-1" dirty="0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</a:p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Latitude</a:t>
            </a:r>
            <a:endParaRPr lang="de-DE" sz="2400" spc="-1" dirty="0" smtClean="0"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20" name="CustomShape 2"/>
          <p:cNvSpPr/>
          <p:nvPr/>
        </p:nvSpPr>
        <p:spPr>
          <a:xfrm rot="2727254">
            <a:off x="-63756" y="2321375"/>
            <a:ext cx="253337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Type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Business</a:t>
            </a:r>
          </a:p>
        </p:txBody>
      </p:sp>
      <p:sp>
        <p:nvSpPr>
          <p:cNvPr id="21" name="CustomShape 2"/>
          <p:cNvSpPr/>
          <p:nvPr/>
        </p:nvSpPr>
        <p:spPr>
          <a:xfrm rot="18880625">
            <a:off x="8174227" y="2839701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Name</a:t>
            </a:r>
          </a:p>
        </p:txBody>
      </p:sp>
      <p:sp>
        <p:nvSpPr>
          <p:cNvPr id="22" name="CustomShape 2"/>
          <p:cNvSpPr/>
          <p:nvPr/>
        </p:nvSpPr>
        <p:spPr>
          <a:xfrm rot="2717450">
            <a:off x="5788843" y="2695331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Lot </a:t>
            </a: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</p:txBody>
      </p:sp>
      <p:sp>
        <p:nvSpPr>
          <p:cNvPr id="23" name="CustomShape 2"/>
          <p:cNvSpPr/>
          <p:nvPr/>
        </p:nvSpPr>
        <p:spPr>
          <a:xfrm rot="18880961">
            <a:off x="5428506" y="5571169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Delivery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Date</a:t>
            </a:r>
          </a:p>
        </p:txBody>
      </p:sp>
      <p:sp>
        <p:nvSpPr>
          <p:cNvPr id="24" name="CustomShape 2"/>
          <p:cNvSpPr/>
          <p:nvPr/>
        </p:nvSpPr>
        <p:spPr>
          <a:xfrm>
            <a:off x="8895600" y="4077982"/>
            <a:ext cx="217333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Amount</a:t>
            </a:r>
            <a:endParaRPr lang="de-DE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25" name="CustomShape 2"/>
          <p:cNvSpPr/>
          <p:nvPr/>
        </p:nvSpPr>
        <p:spPr>
          <a:xfrm rot="2765895">
            <a:off x="8442377" y="5631122"/>
            <a:ext cx="2653660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de-DE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Delivery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Relations</a:t>
            </a:r>
          </a:p>
        </p:txBody>
      </p:sp>
      <p:pic>
        <p:nvPicPr>
          <p:cNvPr id="3074" name="Picture 2" descr="I:\7 Grafik\ClipArts\industry5-300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94" y="4262648"/>
            <a:ext cx="1553241" cy="138756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3075" name="Picture 3" descr="I:\7 Grafik\Geschenk_kle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958" y="4680792"/>
            <a:ext cx="1091207" cy="11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407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 Forward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template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Bakery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patients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falenski\Desktop\Data-Talk_Scenario\FCL_Uptrace_Bakersfield-Bakery_Patient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457" b="657"/>
          <a:stretch/>
        </p:blipFill>
        <p:spPr bwMode="auto">
          <a:xfrm>
            <a:off x="118567" y="2553867"/>
            <a:ext cx="11041558" cy="3589742"/>
          </a:xfrm>
          <a:prstGeom prst="rect">
            <a:avLst/>
          </a:prstGeom>
          <a:noFill/>
          <a:ln w="25400">
            <a:solidFill>
              <a:srgbClr val="034E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stomShape 2"/>
          <p:cNvSpPr/>
          <p:nvPr/>
        </p:nvSpPr>
        <p:spPr>
          <a:xfrm>
            <a:off x="3603526" y="2049810"/>
            <a:ext cx="1216127" cy="369332"/>
          </a:xfrm>
          <a:prstGeom prst="rect">
            <a:avLst/>
          </a:prstGeom>
          <a:noFill/>
          <a:ln w="25400">
            <a:solidFill>
              <a:srgbClr val="034EA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Bakery</a:t>
            </a:r>
          </a:p>
        </p:txBody>
      </p:sp>
      <p:sp>
        <p:nvSpPr>
          <p:cNvPr id="8" name="CustomShape 2"/>
          <p:cNvSpPr/>
          <p:nvPr/>
        </p:nvSpPr>
        <p:spPr>
          <a:xfrm>
            <a:off x="118567" y="6298282"/>
            <a:ext cx="1324719" cy="369332"/>
          </a:xfrm>
          <a:prstGeom prst="rect">
            <a:avLst/>
          </a:prstGeom>
          <a:noFill/>
          <a:ln w="25400">
            <a:solidFill>
              <a:srgbClr val="034EA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Patients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3891558" y="6298282"/>
            <a:ext cx="3186062" cy="369332"/>
          </a:xfrm>
          <a:prstGeom prst="rect">
            <a:avLst/>
          </a:prstGeom>
          <a:noFill/>
          <a:ln w="25400">
            <a:solidFill>
              <a:srgbClr val="034EA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Contaminated product</a:t>
            </a:r>
          </a:p>
        </p:txBody>
      </p:sp>
      <p:sp>
        <p:nvSpPr>
          <p:cNvPr id="10" name="CustomShape 5"/>
          <p:cNvSpPr/>
          <p:nvPr/>
        </p:nvSpPr>
        <p:spPr>
          <a:xfrm>
            <a:off x="1760760" y="7416000"/>
            <a:ext cx="6765840" cy="33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Online Validation: </a:t>
            </a:r>
            <a:r>
              <a:rPr lang="de-DE" sz="1600" b="1" u="sng" strike="noStrike" spc="-1" dirty="0">
                <a:solidFill>
                  <a:srgbClr val="023A7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https://foodrisklabs.bfr.bund.de/templatevalidator/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0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II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fld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View: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Bakery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patients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0" name="Picture 2" descr="C:\Users\falenski\Desktop\Data-Talk_Scenario\TracingView_Bakersfield-Bakery_Pati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22" y="2193826"/>
            <a:ext cx="9508182" cy="5443506"/>
          </a:xfrm>
          <a:prstGeom prst="rect">
            <a:avLst/>
          </a:prstGeom>
          <a:noFill/>
          <a:ln w="25400">
            <a:solidFill>
              <a:srgbClr val="034E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2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220"/>
          <p:cNvGrpSpPr/>
          <p:nvPr/>
        </p:nvGrpSpPr>
        <p:grpSpPr>
          <a:xfrm>
            <a:off x="631356" y="2122487"/>
            <a:ext cx="7344442" cy="5259386"/>
            <a:chOff x="1813" y="1769"/>
            <a:chExt cx="2591" cy="5037"/>
          </a:xfrm>
        </p:grpSpPr>
        <p:cxnSp>
          <p:nvCxnSpPr>
            <p:cNvPr id="6" name="Shape 221"/>
            <p:cNvCxnSpPr>
              <a:stCxn id="28" idx="1"/>
              <a:endCxn id="20" idx="2"/>
            </p:cNvCxnSpPr>
            <p:nvPr/>
          </p:nvCxnSpPr>
          <p:spPr>
            <a:xfrm rot="10800000">
              <a:off x="2966" y="5462"/>
              <a:ext cx="0" cy="12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" name="Shape 224"/>
            <p:cNvCxnSpPr>
              <a:stCxn id="27" idx="1"/>
              <a:endCxn id="20" idx="2"/>
            </p:cNvCxnSpPr>
            <p:nvPr/>
          </p:nvCxnSpPr>
          <p:spPr>
            <a:xfrm rot="10800000">
              <a:off x="2966" y="5631"/>
              <a:ext cx="0" cy="6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" name="Shape 226"/>
            <p:cNvCxnSpPr>
              <a:stCxn id="26" idx="1"/>
              <a:endCxn id="20" idx="2"/>
            </p:cNvCxnSpPr>
            <p:nvPr/>
          </p:nvCxnSpPr>
          <p:spPr>
            <a:xfrm rot="10800000">
              <a:off x="2966" y="5500"/>
              <a:ext cx="0" cy="3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" name="Shape 228"/>
            <p:cNvCxnSpPr>
              <a:stCxn id="25" idx="1"/>
              <a:endCxn id="21" idx="2"/>
            </p:cNvCxnSpPr>
            <p:nvPr/>
          </p:nvCxnSpPr>
          <p:spPr>
            <a:xfrm rot="10800000">
              <a:off x="3542" y="2872"/>
              <a:ext cx="0" cy="12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" name="Shape 231"/>
            <p:cNvCxnSpPr>
              <a:stCxn id="24" idx="1"/>
              <a:endCxn id="21" idx="2"/>
            </p:cNvCxnSpPr>
            <p:nvPr/>
          </p:nvCxnSpPr>
          <p:spPr>
            <a:xfrm rot="10800000">
              <a:off x="3542" y="3040"/>
              <a:ext cx="0" cy="6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1" name="Shape 233"/>
            <p:cNvCxnSpPr>
              <a:stCxn id="23" idx="1"/>
              <a:endCxn id="21" idx="2"/>
            </p:cNvCxnSpPr>
            <p:nvPr/>
          </p:nvCxnSpPr>
          <p:spPr>
            <a:xfrm rot="10800000">
              <a:off x="3542" y="2909"/>
              <a:ext cx="0" cy="3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35"/>
            <p:cNvCxnSpPr>
              <a:stCxn id="22" idx="1"/>
              <a:endCxn id="18" idx="2"/>
            </p:cNvCxnSpPr>
            <p:nvPr/>
          </p:nvCxnSpPr>
          <p:spPr>
            <a:xfrm rot="10800000">
              <a:off x="2966" y="2404"/>
              <a:ext cx="0" cy="21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" name="Shape 238"/>
            <p:cNvCxnSpPr>
              <a:stCxn id="21" idx="1"/>
              <a:endCxn id="18" idx="2"/>
            </p:cNvCxnSpPr>
            <p:nvPr/>
          </p:nvCxnSpPr>
          <p:spPr>
            <a:xfrm rot="10800000">
              <a:off x="2966" y="2477"/>
              <a:ext cx="0" cy="3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" name="Shape 239"/>
            <p:cNvCxnSpPr>
              <a:stCxn id="20" idx="1"/>
              <a:endCxn id="17" idx="2"/>
            </p:cNvCxnSpPr>
            <p:nvPr/>
          </p:nvCxnSpPr>
          <p:spPr>
            <a:xfrm rot="10800000">
              <a:off x="2390" y="2068"/>
              <a:ext cx="0" cy="33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" name="Shape 241"/>
            <p:cNvCxnSpPr>
              <a:stCxn id="19" idx="1"/>
              <a:endCxn id="17" idx="2"/>
            </p:cNvCxnSpPr>
            <p:nvPr/>
          </p:nvCxnSpPr>
          <p:spPr>
            <a:xfrm rot="10800000">
              <a:off x="2390" y="1936"/>
              <a:ext cx="0" cy="30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" name="Shape 243"/>
            <p:cNvCxnSpPr>
              <a:stCxn id="18" idx="1"/>
              <a:endCxn id="17" idx="2"/>
            </p:cNvCxnSpPr>
            <p:nvPr/>
          </p:nvCxnSpPr>
          <p:spPr>
            <a:xfrm rot="10800000">
              <a:off x="2390" y="2045"/>
              <a:ext cx="0" cy="300"/>
            </a:xfrm>
            <a:prstGeom prst="bentConnector2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" name="Shape 240"/>
            <p:cNvSpPr/>
            <p:nvPr/>
          </p:nvSpPr>
          <p:spPr>
            <a:xfrm>
              <a:off x="1813" y="176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Station</a:t>
              </a:r>
            </a:p>
          </p:txBody>
        </p:sp>
        <p:sp>
          <p:nvSpPr>
            <p:cNvPr id="18" name="Shape 237"/>
            <p:cNvSpPr/>
            <p:nvPr/>
          </p:nvSpPr>
          <p:spPr>
            <a:xfrm>
              <a:off x="2389" y="22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Product1</a:t>
              </a:r>
            </a:p>
          </p:txBody>
        </p:sp>
        <p:sp>
          <p:nvSpPr>
            <p:cNvPr id="19" name="Shape 242"/>
            <p:cNvSpPr/>
            <p:nvPr/>
          </p:nvSpPr>
          <p:spPr>
            <a:xfrm>
              <a:off x="2389" y="479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Product2</a:t>
              </a:r>
            </a:p>
          </p:txBody>
        </p:sp>
        <p:sp>
          <p:nvSpPr>
            <p:cNvPr id="20" name="Shape 223"/>
            <p:cNvSpPr/>
            <p:nvPr/>
          </p:nvSpPr>
          <p:spPr>
            <a:xfrm>
              <a:off x="2389" y="522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4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Product3</a:t>
              </a:r>
            </a:p>
          </p:txBody>
        </p:sp>
        <p:sp>
          <p:nvSpPr>
            <p:cNvPr id="21" name="Shape 230"/>
            <p:cNvSpPr/>
            <p:nvPr/>
          </p:nvSpPr>
          <p:spPr>
            <a:xfrm>
              <a:off x="2965" y="263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Lot1</a:t>
              </a:r>
            </a:p>
          </p:txBody>
        </p:sp>
        <p:sp>
          <p:nvSpPr>
            <p:cNvPr id="22" name="Shape 236"/>
            <p:cNvSpPr/>
            <p:nvPr/>
          </p:nvSpPr>
          <p:spPr>
            <a:xfrm>
              <a:off x="2965" y="436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Lot2</a:t>
              </a:r>
            </a:p>
          </p:txBody>
        </p:sp>
        <p:sp>
          <p:nvSpPr>
            <p:cNvPr id="23" name="Shape 234"/>
            <p:cNvSpPr/>
            <p:nvPr/>
          </p:nvSpPr>
          <p:spPr>
            <a:xfrm>
              <a:off x="3541" y="306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Delivery1</a:t>
              </a:r>
            </a:p>
          </p:txBody>
        </p:sp>
        <p:sp>
          <p:nvSpPr>
            <p:cNvPr id="24" name="Shape 232"/>
            <p:cNvSpPr/>
            <p:nvPr/>
          </p:nvSpPr>
          <p:spPr>
            <a:xfrm>
              <a:off x="3541" y="34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Delivery2</a:t>
              </a:r>
            </a:p>
          </p:txBody>
        </p:sp>
        <p:sp>
          <p:nvSpPr>
            <p:cNvPr id="25" name="Shape 229"/>
            <p:cNvSpPr/>
            <p:nvPr/>
          </p:nvSpPr>
          <p:spPr>
            <a:xfrm>
              <a:off x="3541" y="392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Delivery3</a:t>
              </a:r>
            </a:p>
          </p:txBody>
        </p:sp>
        <p:sp>
          <p:nvSpPr>
            <p:cNvPr id="26" name="Shape 227"/>
            <p:cNvSpPr/>
            <p:nvPr/>
          </p:nvSpPr>
          <p:spPr>
            <a:xfrm>
              <a:off x="2965" y="565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Lot1</a:t>
              </a:r>
            </a:p>
          </p:txBody>
        </p:sp>
        <p:sp>
          <p:nvSpPr>
            <p:cNvPr id="27" name="Shape 225"/>
            <p:cNvSpPr/>
            <p:nvPr/>
          </p:nvSpPr>
          <p:spPr>
            <a:xfrm>
              <a:off x="2965" y="6088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Lot2</a:t>
              </a:r>
            </a:p>
          </p:txBody>
        </p:sp>
        <p:sp>
          <p:nvSpPr>
            <p:cNvPr id="28" name="Shape 222"/>
            <p:cNvSpPr/>
            <p:nvPr/>
          </p:nvSpPr>
          <p:spPr>
            <a:xfrm>
              <a:off x="2965" y="651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2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Lot3</a:t>
              </a:r>
            </a:p>
          </p:txBody>
        </p:sp>
      </p:grpSp>
      <p:sp>
        <p:nvSpPr>
          <p:cNvPr id="29" name="Shape 244"/>
          <p:cNvSpPr txBox="1"/>
          <p:nvPr/>
        </p:nvSpPr>
        <p:spPr>
          <a:xfrm>
            <a:off x="944676" y="1363663"/>
            <a:ext cx="1285874" cy="477838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lIns="91414" tIns="45694" rIns="91414" bIns="45694" anchor="t" anchorCtr="0">
            <a:noAutofit/>
          </a:bodyPr>
          <a:lstStyle/>
          <a:p>
            <a:pPr algn="ctr">
              <a:buSzPct val="25000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Station</a:t>
            </a:r>
          </a:p>
        </p:txBody>
      </p:sp>
      <p:sp>
        <p:nvSpPr>
          <p:cNvPr id="30" name="Shape 245"/>
          <p:cNvSpPr txBox="1"/>
          <p:nvPr/>
        </p:nvSpPr>
        <p:spPr>
          <a:xfrm>
            <a:off x="2575152" y="1363663"/>
            <a:ext cx="1289113" cy="47704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lIns="91414" tIns="45694" rIns="91414" bIns="45694" anchor="t" anchorCtr="0">
            <a:noAutofit/>
          </a:bodyPr>
          <a:lstStyle/>
          <a:p>
            <a:pPr algn="ctr">
              <a:buSzPct val="25000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</a:p>
        </p:txBody>
      </p:sp>
      <p:sp>
        <p:nvSpPr>
          <p:cNvPr id="31" name="Shape 246"/>
          <p:cNvSpPr txBox="1"/>
          <p:nvPr/>
        </p:nvSpPr>
        <p:spPr>
          <a:xfrm>
            <a:off x="4287830" y="1365251"/>
            <a:ext cx="1127956" cy="476249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lIns="91414" tIns="45694" rIns="91414" bIns="45694" anchor="t" anchorCtr="0">
            <a:noAutofit/>
          </a:bodyPr>
          <a:lstStyle/>
          <a:p>
            <a:pPr algn="ctr">
              <a:buSzPct val="25000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Lot</a:t>
            </a:r>
          </a:p>
        </p:txBody>
      </p:sp>
      <p:sp>
        <p:nvSpPr>
          <p:cNvPr id="32" name="Shape 247"/>
          <p:cNvSpPr txBox="1"/>
          <p:nvPr/>
        </p:nvSpPr>
        <p:spPr>
          <a:xfrm>
            <a:off x="5719806" y="1363663"/>
            <a:ext cx="1528204" cy="477838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lIns="91414" tIns="45694" rIns="91414" bIns="45694" anchor="t" anchorCtr="0">
            <a:noAutofit/>
          </a:bodyPr>
          <a:lstStyle/>
          <a:p>
            <a:pPr algn="ctr">
              <a:buSzPct val="25000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Delivery</a:t>
            </a:r>
          </a:p>
        </p:txBody>
      </p:sp>
      <p:sp>
        <p:nvSpPr>
          <p:cNvPr id="33" name="Shape 248"/>
          <p:cNvSpPr/>
          <p:nvPr/>
        </p:nvSpPr>
        <p:spPr>
          <a:xfrm>
            <a:off x="8129004" y="3777469"/>
            <a:ext cx="1296614" cy="60143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668B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14" tIns="45694" rIns="91414" bIns="45694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249"/>
          <p:cNvSpPr/>
          <p:nvPr/>
        </p:nvSpPr>
        <p:spPr>
          <a:xfrm>
            <a:off x="9584689" y="3856489"/>
            <a:ext cx="1080122" cy="44338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Lot from</a:t>
            </a:r>
          </a:p>
          <a:p>
            <a:pPr algn="ctr"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station</a:t>
            </a:r>
          </a:p>
        </p:txBody>
      </p:sp>
      <p:sp>
        <p:nvSpPr>
          <p:cNvPr id="35" name="Shape 250"/>
          <p:cNvSpPr txBox="1"/>
          <p:nvPr/>
        </p:nvSpPr>
        <p:spPr>
          <a:xfrm>
            <a:off x="8042974" y="4378901"/>
            <a:ext cx="1382699" cy="307800"/>
          </a:xfrm>
          <a:prstGeom prst="rect">
            <a:avLst/>
          </a:prstGeom>
          <a:noFill/>
          <a:ln>
            <a:noFill/>
          </a:ln>
        </p:spPr>
        <p:txBody>
          <a:bodyPr lIns="91414" tIns="45694" rIns="91414" bIns="45694" anchor="t" anchorCtr="0">
            <a:noAutofit/>
          </a:bodyPr>
          <a:lstStyle/>
          <a:p>
            <a:pPr>
              <a:buSzPct val="25000"/>
            </a:pPr>
            <a:r>
              <a:rPr lang="en-US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Delivery goes to</a:t>
            </a:r>
          </a:p>
        </p:txBody>
      </p:sp>
      <p:sp>
        <p:nvSpPr>
          <p:cNvPr id="37" name="Rechteck 36"/>
          <p:cNvSpPr/>
          <p:nvPr/>
        </p:nvSpPr>
        <p:spPr>
          <a:xfrm>
            <a:off x="8122654" y="3306594"/>
            <a:ext cx="2604084" cy="166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5452044" y="3332625"/>
            <a:ext cx="2832002" cy="141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3763636" y="2885966"/>
            <a:ext cx="2604084" cy="2321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3763636" y="6043377"/>
            <a:ext cx="2604084" cy="1606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2109092" y="2435237"/>
            <a:ext cx="2742716" cy="3703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700" spc="-1" dirty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</a:rPr>
              <a:t>Database: Structure of food chains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fld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3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573120"/>
            <a:ext cx="8537760" cy="41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Outbreak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workflow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2700" spc="-1" dirty="0" err="1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</a:t>
            </a:r>
            <a:r>
              <a:rPr lang="de-DE" sz="2700" spc="-1" dirty="0" smtClean="0">
                <a:solidFill>
                  <a:srgbClr val="034EA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FoodChain-Lab III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091358" y="1185714"/>
            <a:ext cx="6552728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First information on food producing company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involved in foodborne disease outbreak</a:t>
            </a:r>
          </a:p>
        </p:txBody>
      </p:sp>
      <p:sp>
        <p:nvSpPr>
          <p:cNvPr id="179" name="CustomShape 4"/>
          <p:cNvSpPr/>
          <p:nvPr/>
        </p:nvSpPr>
        <p:spPr>
          <a:xfrm>
            <a:off x="8355960" y="7854840"/>
            <a:ext cx="1079280" cy="25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</a:t>
            </a:r>
            <a:fld id="{550FC256-78F4-41B5-8BFC-BA03E415F2AB}" type="slidenum">
              <a:rPr lang="de-DE" sz="1400" b="1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fld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783925" y="2265072"/>
            <a:ext cx="3204000" cy="1108800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endParaRPr lang="en-GB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 tracing template</a:t>
            </a:r>
          </a:p>
        </p:txBody>
      </p:sp>
      <p:sp>
        <p:nvSpPr>
          <p:cNvPr id="6" name="CustomShape 2"/>
          <p:cNvSpPr/>
          <p:nvPr/>
        </p:nvSpPr>
        <p:spPr>
          <a:xfrm>
            <a:off x="6084000" y="3735531"/>
            <a:ext cx="3204000" cy="110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no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</a:p>
          <a:p>
            <a:pPr marL="77040" algn="ctr">
              <a:buClr>
                <a:srgbClr val="000000"/>
              </a:buClr>
            </a:pPr>
            <a:endParaRPr lang="en-GB" sz="1000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 template</a:t>
            </a:r>
          </a:p>
        </p:txBody>
      </p:sp>
      <p:sp>
        <p:nvSpPr>
          <p:cNvPr id="7" name="CustomShape 2"/>
          <p:cNvSpPr/>
          <p:nvPr/>
        </p:nvSpPr>
        <p:spPr>
          <a:xfrm>
            <a:off x="7164000" y="5189524"/>
            <a:ext cx="3204000" cy="1107996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Tracing View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 network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Generate hypotheses</a:t>
            </a:r>
          </a:p>
        </p:txBody>
      </p:sp>
      <p:sp>
        <p:nvSpPr>
          <p:cNvPr id="9" name="CustomShape 2"/>
          <p:cNvSpPr/>
          <p:nvPr/>
        </p:nvSpPr>
        <p:spPr>
          <a:xfrm>
            <a:off x="6084000" y="6629684"/>
            <a:ext cx="3204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Database</a:t>
            </a:r>
            <a:endParaRPr lang="en-GB" sz="24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Generate </a:t>
            </a:r>
            <a:r>
              <a:rPr lang="en-GB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templates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(backward / forward)</a:t>
            </a:r>
            <a:endParaRPr lang="en-GB" sz="24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1440000" y="6630446"/>
            <a:ext cx="3204000" cy="1107996"/>
          </a:xfrm>
          <a:prstGeom prst="rect">
            <a:avLst/>
          </a:prstGeom>
          <a:solidFill>
            <a:srgbClr val="2077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77040" algn="ctr">
              <a:buClr>
                <a:srgbClr val="000000"/>
              </a:buClr>
            </a:pPr>
            <a:r>
              <a:rPr lang="en-GB" sz="24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Template</a:t>
            </a:r>
          </a:p>
          <a:p>
            <a:pPr marL="77040" algn="ctr">
              <a:buClr>
                <a:srgbClr val="000000"/>
              </a:buClr>
            </a:pPr>
            <a:r>
              <a:rPr lang="en-GB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Pre-filled tracing template</a:t>
            </a:r>
          </a:p>
        </p:txBody>
      </p:sp>
      <p:sp>
        <p:nvSpPr>
          <p:cNvPr id="39" name="Rechteckiger Pfeil 38"/>
          <p:cNvSpPr/>
          <p:nvPr/>
        </p:nvSpPr>
        <p:spPr>
          <a:xfrm>
            <a:off x="7056744" y="2841898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3" name="Rechteckiger Pfeil 42"/>
          <p:cNvSpPr/>
          <p:nvPr/>
        </p:nvSpPr>
        <p:spPr>
          <a:xfrm>
            <a:off x="9364166" y="4169505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Rechteckiger Pfeil 43"/>
          <p:cNvSpPr/>
          <p:nvPr/>
        </p:nvSpPr>
        <p:spPr>
          <a:xfrm>
            <a:off x="9339658" y="6487537"/>
            <a:ext cx="795254" cy="860541"/>
          </a:xfrm>
          <a:prstGeom prst="bentArrow">
            <a:avLst>
              <a:gd name="adj1" fmla="val 20587"/>
              <a:gd name="adj2" fmla="val 21690"/>
              <a:gd name="adj3" fmla="val 31618"/>
              <a:gd name="adj4" fmla="val 48162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Pfeil nach links 41"/>
          <p:cNvSpPr/>
          <p:nvPr/>
        </p:nvSpPr>
        <p:spPr>
          <a:xfrm>
            <a:off x="4755654" y="7010006"/>
            <a:ext cx="1116000" cy="327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Praesentation_quer_en_15_Jahre</Template>
  <TotalTime>0</TotalTime>
  <Words>1554</Words>
  <Application>Microsoft Office PowerPoint</Application>
  <PresentationFormat>Benutzerdefiniert</PresentationFormat>
  <Paragraphs>400</Paragraphs>
  <Slides>24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Principle of tracing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Bundesinstitut fuer Risikobewertung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quer</dc:subject>
  <dc:creator>Falenski</dc:creator>
  <cp:keywords>Mit Farbwelt</cp:keywords>
  <cp:lastModifiedBy>Falenski</cp:lastModifiedBy>
  <cp:revision>94</cp:revision>
  <cp:lastPrinted>2018-03-10T02:21:59Z</cp:lastPrinted>
  <dcterms:created xsi:type="dcterms:W3CDTF">2017-11-03T10:09:38Z</dcterms:created>
  <dcterms:modified xsi:type="dcterms:W3CDTF">2018-04-25T08:01:51Z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Bundesinstitut fuer Risikobewertung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14</vt:i4>
  </property>
  <property fmtid="{D5CDD505-2E9C-101B-9397-08002B2CF9AE}" pid="9" name="PresentationFormat">
    <vt:lpwstr>Benutzerdefiniert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  <property fmtid="{D5CDD505-2E9C-101B-9397-08002B2CF9AE}" pid="13" name="category">
    <vt:lpwstr>deutsch</vt:lpwstr>
  </property>
</Properties>
</file>